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00" r:id="rId1"/>
  </p:sldMasterIdLst>
  <p:notesMasterIdLst>
    <p:notesMasterId r:id="rId103"/>
  </p:notesMasterIdLst>
  <p:sldIdLst>
    <p:sldId id="256" r:id="rId2"/>
    <p:sldId id="260" r:id="rId3"/>
    <p:sldId id="380" r:id="rId4"/>
    <p:sldId id="381" r:id="rId5"/>
    <p:sldId id="397" r:id="rId6"/>
    <p:sldId id="263" r:id="rId7"/>
    <p:sldId id="398" r:id="rId8"/>
    <p:sldId id="262" r:id="rId9"/>
    <p:sldId id="404" r:id="rId10"/>
    <p:sldId id="401" r:id="rId11"/>
    <p:sldId id="335" r:id="rId12"/>
    <p:sldId id="405" r:id="rId13"/>
    <p:sldId id="416" r:id="rId14"/>
    <p:sldId id="417" r:id="rId15"/>
    <p:sldId id="418" r:id="rId16"/>
    <p:sldId id="395" r:id="rId17"/>
    <p:sldId id="285" r:id="rId18"/>
    <p:sldId id="402" r:id="rId19"/>
    <p:sldId id="406" r:id="rId20"/>
    <p:sldId id="403" r:id="rId21"/>
    <p:sldId id="407" r:id="rId22"/>
    <p:sldId id="409" r:id="rId23"/>
    <p:sldId id="410" r:id="rId24"/>
    <p:sldId id="362" r:id="rId25"/>
    <p:sldId id="350" r:id="rId26"/>
    <p:sldId id="412" r:id="rId27"/>
    <p:sldId id="411" r:id="rId28"/>
    <p:sldId id="490" r:id="rId29"/>
    <p:sldId id="413" r:id="rId30"/>
    <p:sldId id="414" r:id="rId31"/>
    <p:sldId id="415" r:id="rId32"/>
    <p:sldId id="292" r:id="rId33"/>
    <p:sldId id="419" r:id="rId34"/>
    <p:sldId id="420" r:id="rId35"/>
    <p:sldId id="291" r:id="rId36"/>
    <p:sldId id="421" r:id="rId37"/>
    <p:sldId id="422" r:id="rId38"/>
    <p:sldId id="423" r:id="rId39"/>
    <p:sldId id="424" r:id="rId40"/>
    <p:sldId id="425" r:id="rId41"/>
    <p:sldId id="426" r:id="rId42"/>
    <p:sldId id="427" r:id="rId43"/>
    <p:sldId id="430" r:id="rId44"/>
    <p:sldId id="431" r:id="rId45"/>
    <p:sldId id="428" r:id="rId46"/>
    <p:sldId id="432" r:id="rId47"/>
    <p:sldId id="433" r:id="rId48"/>
    <p:sldId id="459" r:id="rId49"/>
    <p:sldId id="460" r:id="rId50"/>
    <p:sldId id="434" r:id="rId51"/>
    <p:sldId id="435" r:id="rId52"/>
    <p:sldId id="436" r:id="rId53"/>
    <p:sldId id="437" r:id="rId54"/>
    <p:sldId id="438" r:id="rId55"/>
    <p:sldId id="439" r:id="rId56"/>
    <p:sldId id="440" r:id="rId57"/>
    <p:sldId id="441" r:id="rId58"/>
    <p:sldId id="442" r:id="rId59"/>
    <p:sldId id="443" r:id="rId60"/>
    <p:sldId id="445" r:id="rId61"/>
    <p:sldId id="455" r:id="rId62"/>
    <p:sldId id="456" r:id="rId63"/>
    <p:sldId id="457" r:id="rId64"/>
    <p:sldId id="458" r:id="rId65"/>
    <p:sldId id="446" r:id="rId66"/>
    <p:sldId id="447" r:id="rId67"/>
    <p:sldId id="448" r:id="rId68"/>
    <p:sldId id="449" r:id="rId69"/>
    <p:sldId id="450" r:id="rId70"/>
    <p:sldId id="451" r:id="rId71"/>
    <p:sldId id="452" r:id="rId72"/>
    <p:sldId id="453" r:id="rId73"/>
    <p:sldId id="454" r:id="rId74"/>
    <p:sldId id="461" r:id="rId75"/>
    <p:sldId id="462" r:id="rId76"/>
    <p:sldId id="444" r:id="rId77"/>
    <p:sldId id="463" r:id="rId78"/>
    <p:sldId id="464" r:id="rId79"/>
    <p:sldId id="465" r:id="rId80"/>
    <p:sldId id="467" r:id="rId81"/>
    <p:sldId id="468" r:id="rId82"/>
    <p:sldId id="469" r:id="rId83"/>
    <p:sldId id="470" r:id="rId84"/>
    <p:sldId id="471" r:id="rId85"/>
    <p:sldId id="472" r:id="rId86"/>
    <p:sldId id="473" r:id="rId87"/>
    <p:sldId id="474" r:id="rId88"/>
    <p:sldId id="475" r:id="rId89"/>
    <p:sldId id="476" r:id="rId90"/>
    <p:sldId id="477" r:id="rId91"/>
    <p:sldId id="478" r:id="rId92"/>
    <p:sldId id="479" r:id="rId93"/>
    <p:sldId id="482" r:id="rId94"/>
    <p:sldId id="481" r:id="rId95"/>
    <p:sldId id="483" r:id="rId96"/>
    <p:sldId id="484" r:id="rId97"/>
    <p:sldId id="485" r:id="rId98"/>
    <p:sldId id="486" r:id="rId99"/>
    <p:sldId id="487" r:id="rId100"/>
    <p:sldId id="488" r:id="rId101"/>
    <p:sldId id="489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552579"/>
    <a:srgbClr val="F2F7FC"/>
    <a:srgbClr val="A1C6E7"/>
    <a:srgbClr val="DC8D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22" autoAdjust="0"/>
    <p:restoredTop sz="88426" autoAdjust="0"/>
  </p:normalViewPr>
  <p:slideViewPr>
    <p:cSldViewPr snapToGrid="0">
      <p:cViewPr>
        <p:scale>
          <a:sx n="100" d="100"/>
          <a:sy n="100" d="100"/>
        </p:scale>
        <p:origin x="1008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notesMaster" Target="notesMasters/notesMaster1.xml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F653E-B308-46EB-A7EB-DA0B2C44EC02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D9B98-B31D-44ED-8712-D42ECEF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85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69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</m:oMath>
                </a14:m>
                <a:r>
                  <a:rPr lang="en-US" dirty="0" smtClean="0"/>
                  <a:t>--either</a:t>
                </a:r>
                <a:r>
                  <a:rPr lang="en-US" baseline="0" dirty="0" smtClean="0"/>
                  <a:t> specify length with the 10 large gap insulators and 100 d-metals, </a:t>
                </a:r>
                <a:r>
                  <a:rPr lang="en-US" baseline="0" dirty="0" err="1" smtClean="0"/>
                  <a:t>AxAxA</a:t>
                </a:r>
                <a:r>
                  <a:rPr lang="en-US" baseline="0" dirty="0" smtClean="0"/>
                  <a:t> where the subdivisions of N_1, N_2, N_3 along reciprocal lattice vectors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 smtClean="0">
                    <a:latin typeface="Cambria Math" panose="02040503050406030204" pitchFamily="18" charset="0"/>
                  </a:rPr>
                  <a:t>𝑁_1=𝑚𝑎𝑥(1,𝑙∗|(𝑏_1 ) ⃗ |+0.5)</a:t>
                </a:r>
                <a:r>
                  <a:rPr lang="en-US" dirty="0" smtClean="0"/>
                  <a:t>--either</a:t>
                </a:r>
                <a:r>
                  <a:rPr lang="en-US" baseline="0" dirty="0" smtClean="0"/>
                  <a:t> specify length with the 10 large gap insulators and 100 d-metals, </a:t>
                </a:r>
                <a:r>
                  <a:rPr lang="en-US" baseline="0" dirty="0" err="1" smtClean="0"/>
                  <a:t>AxAxA</a:t>
                </a:r>
                <a:r>
                  <a:rPr lang="en-US" baseline="0" dirty="0" smtClean="0"/>
                  <a:t> where the subdivisions of N_1, N_2, N_3 along reciprocal lattice vectors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43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Monkhorst</a:t>
            </a:r>
            <a:r>
              <a:rPr lang="en-US" dirty="0" smtClean="0"/>
              <a:t> pack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shceme</a:t>
            </a:r>
            <a:r>
              <a:rPr lang="en-US" baseline="0" dirty="0" smtClean="0"/>
              <a:t> and an energy cutoff of 300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54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57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>
                <a:latin typeface="Calibri" panose="020F0502020204030204" pitchFamily="34" charset="0"/>
              </a:rPr>
              <a:t>2010 1,061,000 total knee and hip replacements, double by 2020, 14% of hip and 10% of knee replacements were revision surgeries.</a:t>
            </a:r>
            <a:r>
              <a:rPr lang="en-US" altLang="en-US" baseline="0" dirty="0" smtClean="0">
                <a:latin typeface="Calibri" panose="020F0502020204030204" pitchFamily="34" charset="0"/>
              </a:rPr>
              <a:t> Focus on biocompatibility fatigue strength, corrosion and young’s modulus</a:t>
            </a:r>
            <a:endParaRPr lang="en-US" altLang="en-US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91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6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00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E</a:t>
            </a:r>
            <a:r>
              <a:rPr lang="en-US" sz="12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static contribution at 0 K without the contribution of zero-point vibrational energy,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temperature-dependent vibrational contribution, and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thermal electronic contribution. At ambient pressure, the Helmholtz energy of the system is equal to the Gibbs energy, which is used in the CALPHAD modeling </a:t>
            </a:r>
            <a:r>
              <a:rPr lang="en-US" dirty="0" smtClean="0"/>
              <a:t>F</a:t>
            </a:r>
            <a:r>
              <a:rPr lang="en-US" baseline="-25000" dirty="0" smtClean="0"/>
              <a:t>T-el</a:t>
            </a:r>
            <a:r>
              <a:rPr lang="en-US" dirty="0" smtClean="0"/>
              <a:t> based on electronic density of states and calculated with Fermi-Dirac statistics E</a:t>
            </a:r>
            <a:r>
              <a:rPr lang="en-US" baseline="-25000" dirty="0" smtClean="0"/>
              <a:t>el</a:t>
            </a:r>
            <a:r>
              <a:rPr lang="en-US" dirty="0" smtClean="0"/>
              <a:t>-</a:t>
            </a:r>
            <a:r>
              <a:rPr lang="en-US" dirty="0" err="1" smtClean="0"/>
              <a:t>Ts</a:t>
            </a:r>
            <a:r>
              <a:rPr lang="en-US" baseline="-25000" dirty="0" err="1" smtClean="0"/>
              <a:t>el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15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E</a:t>
            </a:r>
            <a:r>
              <a:rPr lang="en-US" sz="12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static contribution at 0 K without the contribution of zero-point vibrational energy,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temperature-dependent vibrational contribution, and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thermal electronic contribution. At ambient pressure, the Helmholtz energy of the system is equal to the Gibbs energy, which is used in the CALPHAD modeling </a:t>
            </a:r>
            <a:r>
              <a:rPr lang="en-US" dirty="0" smtClean="0"/>
              <a:t>F</a:t>
            </a:r>
            <a:r>
              <a:rPr lang="en-US" baseline="-25000" dirty="0" smtClean="0"/>
              <a:t>T-el</a:t>
            </a:r>
            <a:r>
              <a:rPr lang="en-US" dirty="0" smtClean="0"/>
              <a:t> based on electronic density of states and calculated with Fermi-Dirac statistics E</a:t>
            </a:r>
            <a:r>
              <a:rPr lang="en-US" baseline="-25000" dirty="0" smtClean="0"/>
              <a:t>el</a:t>
            </a:r>
            <a:r>
              <a:rPr lang="en-US" dirty="0" smtClean="0"/>
              <a:t>-</a:t>
            </a:r>
            <a:r>
              <a:rPr lang="en-US" dirty="0" err="1" smtClean="0"/>
              <a:t>Ts</a:t>
            </a:r>
            <a:r>
              <a:rPr lang="en-US" baseline="-25000" dirty="0" err="1" smtClean="0"/>
              <a:t>el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66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794B344-5E39-4E53-BC4D-614F4955B3CE}" type="slidenum">
              <a:rPr lang="en-US" altLang="en-US" sz="1200" b="0" baseline="0">
                <a:latin typeface="Times New Roman" panose="02020603050405020304" pitchFamily="18" charset="0"/>
              </a:rPr>
              <a:pPr/>
              <a:t>8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737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18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26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6E99-DB1C-4EC4-8A11-7FD3A56DDC16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05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5629-89C2-4102-91D8-41C1197A08E6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0B6B-CB08-444B-A9D1-150B32FF6287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42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3DE5-670E-4944-AF5C-24CBC9468285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98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45BE2-1E2B-450F-9E51-DBFF2BF71E03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86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43683-EE00-4264-9E18-231778BD44AD}" type="datetime1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33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B096E-A47E-4384-AA94-FD086907B176}" type="datetime1">
              <a:rPr lang="en-US" smtClean="0"/>
              <a:t>5/2/17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48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08360-436B-488F-BD6B-EBD5C175E583}" type="datetime1">
              <a:rPr lang="en-US" smtClean="0"/>
              <a:t>5/2/17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4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6AD92-5133-47DB-8F98-5274C3348BBD}" type="datetime1">
              <a:rPr lang="en-US" smtClean="0"/>
              <a:t>5/2/17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9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02B-5D8F-43A1-B64F-AE4C676FF9BF}" type="datetime1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6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99B-BEA9-455F-9DBA-41853783A627}" type="datetime1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5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D65A0-00AA-49B3-BDCE-58B7D46BFF5E}" type="datetime1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0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Relationship Id="rId3" Type="http://schemas.openxmlformats.org/officeDocument/2006/relationships/image" Target="../media/image251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0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emf"/><Relationship Id="rId12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32.emf"/><Relationship Id="rId9" Type="http://schemas.openxmlformats.org/officeDocument/2006/relationships/oleObject" Target="../embeddings/oleObject1.bin"/><Relationship Id="rId10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7" Type="http://schemas.openxmlformats.org/officeDocument/2006/relationships/image" Target="../media/image45.emf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010.pn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emf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4" Type="http://schemas.openxmlformats.org/officeDocument/2006/relationships/image" Target="../media/image81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6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3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9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0.png"/><Relationship Id="rId3" Type="http://schemas.openxmlformats.org/officeDocument/2006/relationships/image" Target="../media/image99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Relationship Id="rId3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10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1.png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11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0.png"/><Relationship Id="rId3" Type="http://schemas.openxmlformats.org/officeDocument/2006/relationships/image" Target="../media/image2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5" Type="http://schemas.openxmlformats.org/officeDocument/2006/relationships/image" Target="../media/image118.emf"/><Relationship Id="rId6" Type="http://schemas.openxmlformats.org/officeDocument/2006/relationships/image" Target="../media/image11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4" Type="http://schemas.openxmlformats.org/officeDocument/2006/relationships/image" Target="../media/image122.emf"/><Relationship Id="rId5" Type="http://schemas.openxmlformats.org/officeDocument/2006/relationships/image" Target="../media/image123.emf"/><Relationship Id="rId6" Type="http://schemas.openxmlformats.org/officeDocument/2006/relationships/image" Target="../media/image12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127.emf"/><Relationship Id="rId5" Type="http://schemas.openxmlformats.org/officeDocument/2006/relationships/image" Target="../media/image128.emf"/><Relationship Id="rId6" Type="http://schemas.openxmlformats.org/officeDocument/2006/relationships/image" Target="../media/image129.emf"/><Relationship Id="rId7" Type="http://schemas.openxmlformats.org/officeDocument/2006/relationships/image" Target="../media/image13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5" Type="http://schemas.openxmlformats.org/officeDocument/2006/relationships/image" Target="../media/image134.emf"/><Relationship Id="rId6" Type="http://schemas.openxmlformats.org/officeDocument/2006/relationships/image" Target="../media/image135.emf"/><Relationship Id="rId7" Type="http://schemas.openxmlformats.org/officeDocument/2006/relationships/image" Target="../media/image13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38.emf"/><Relationship Id="rId5" Type="http://schemas.openxmlformats.org/officeDocument/2006/relationships/image" Target="../media/image139.emf"/><Relationship Id="rId6" Type="http://schemas.openxmlformats.org/officeDocument/2006/relationships/image" Target="../media/image140.emf"/><Relationship Id="rId7" Type="http://schemas.openxmlformats.org/officeDocument/2006/relationships/image" Target="../media/image14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4" Type="http://schemas.openxmlformats.org/officeDocument/2006/relationships/image" Target="../media/image143.emf"/><Relationship Id="rId5" Type="http://schemas.openxmlformats.org/officeDocument/2006/relationships/image" Target="../media/image144.emf"/><Relationship Id="rId6" Type="http://schemas.openxmlformats.org/officeDocument/2006/relationships/image" Target="../media/image145.emf"/><Relationship Id="rId7" Type="http://schemas.openxmlformats.org/officeDocument/2006/relationships/image" Target="../media/image14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4" Type="http://schemas.openxmlformats.org/officeDocument/2006/relationships/image" Target="../media/image148.emf"/><Relationship Id="rId5" Type="http://schemas.openxmlformats.org/officeDocument/2006/relationships/image" Target="../media/image149.emf"/><Relationship Id="rId6" Type="http://schemas.openxmlformats.org/officeDocument/2006/relationships/image" Target="../media/image150.emf"/><Relationship Id="rId7" Type="http://schemas.openxmlformats.org/officeDocument/2006/relationships/image" Target="../media/image15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4" Type="http://schemas.openxmlformats.org/officeDocument/2006/relationships/image" Target="../media/image153.emf"/><Relationship Id="rId5" Type="http://schemas.openxmlformats.org/officeDocument/2006/relationships/image" Target="../media/image154.emf"/><Relationship Id="rId6" Type="http://schemas.openxmlformats.org/officeDocument/2006/relationships/image" Target="../media/image155.emf"/><Relationship Id="rId7" Type="http://schemas.openxmlformats.org/officeDocument/2006/relationships/image" Target="../media/image15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7" Type="http://schemas.openxmlformats.org/officeDocument/2006/relationships/image" Target="../media/image16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4" Type="http://schemas.openxmlformats.org/officeDocument/2006/relationships/image" Target="../media/image163.emf"/><Relationship Id="rId5" Type="http://schemas.openxmlformats.org/officeDocument/2006/relationships/image" Target="../media/image164.emf"/><Relationship Id="rId6" Type="http://schemas.openxmlformats.org/officeDocument/2006/relationships/image" Target="../media/image165.emf"/><Relationship Id="rId7" Type="http://schemas.openxmlformats.org/officeDocument/2006/relationships/image" Target="../media/image16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4" Type="http://schemas.openxmlformats.org/officeDocument/2006/relationships/image" Target="../media/image168.emf"/><Relationship Id="rId5" Type="http://schemas.openxmlformats.org/officeDocument/2006/relationships/image" Target="../media/image169.emf"/><Relationship Id="rId6" Type="http://schemas.openxmlformats.org/officeDocument/2006/relationships/image" Target="../media/image170.emf"/><Relationship Id="rId7" Type="http://schemas.openxmlformats.org/officeDocument/2006/relationships/image" Target="../media/image17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4" Type="http://schemas.openxmlformats.org/officeDocument/2006/relationships/image" Target="../media/image174.emf"/><Relationship Id="rId5" Type="http://schemas.openxmlformats.org/officeDocument/2006/relationships/image" Target="../media/image175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2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9" Type="http://schemas.openxmlformats.org/officeDocument/2006/relationships/image" Target="../media/image182.emf"/><Relationship Id="rId10" Type="http://schemas.openxmlformats.org/officeDocument/2006/relationships/image" Target="../media/image18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emf"/><Relationship Id="rId4" Type="http://schemas.openxmlformats.org/officeDocument/2006/relationships/image" Target="../media/image186.emf"/><Relationship Id="rId5" Type="http://schemas.openxmlformats.org/officeDocument/2006/relationships/image" Target="../media/image187.emf"/><Relationship Id="rId6" Type="http://schemas.openxmlformats.org/officeDocument/2006/relationships/image" Target="../media/image188.emf"/><Relationship Id="rId7" Type="http://schemas.openxmlformats.org/officeDocument/2006/relationships/image" Target="../media/image18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4" Type="http://schemas.openxmlformats.org/officeDocument/2006/relationships/image" Target="../media/image192.emf"/><Relationship Id="rId5" Type="http://schemas.openxmlformats.org/officeDocument/2006/relationships/image" Target="../media/image193.emf"/><Relationship Id="rId6" Type="http://schemas.openxmlformats.org/officeDocument/2006/relationships/image" Target="../media/image194.emf"/><Relationship Id="rId7" Type="http://schemas.openxmlformats.org/officeDocument/2006/relationships/image" Target="../media/image19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0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4" Type="http://schemas.openxmlformats.org/officeDocument/2006/relationships/image" Target="../media/image197.emf"/><Relationship Id="rId5" Type="http://schemas.openxmlformats.org/officeDocument/2006/relationships/image" Target="../media/image198.emf"/><Relationship Id="rId6" Type="http://schemas.openxmlformats.org/officeDocument/2006/relationships/image" Target="../media/image199.emf"/><Relationship Id="rId7" Type="http://schemas.openxmlformats.org/officeDocument/2006/relationships/image" Target="../media/image20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4" Type="http://schemas.openxmlformats.org/officeDocument/2006/relationships/image" Target="../media/image203.emf"/><Relationship Id="rId5" Type="http://schemas.openxmlformats.org/officeDocument/2006/relationships/image" Target="../media/image204.emf"/><Relationship Id="rId6" Type="http://schemas.openxmlformats.org/officeDocument/2006/relationships/image" Target="../media/image205.emf"/><Relationship Id="rId7" Type="http://schemas.openxmlformats.org/officeDocument/2006/relationships/image" Target="../media/image20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4" Type="http://schemas.openxmlformats.org/officeDocument/2006/relationships/image" Target="../media/image208.emf"/><Relationship Id="rId5" Type="http://schemas.openxmlformats.org/officeDocument/2006/relationships/image" Target="../media/image209.emf"/><Relationship Id="rId6" Type="http://schemas.openxmlformats.org/officeDocument/2006/relationships/image" Target="../media/image210.emf"/><Relationship Id="rId7" Type="http://schemas.openxmlformats.org/officeDocument/2006/relationships/image" Target="../media/image21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4" Type="http://schemas.openxmlformats.org/officeDocument/2006/relationships/image" Target="../media/image213.emf"/><Relationship Id="rId5" Type="http://schemas.openxmlformats.org/officeDocument/2006/relationships/image" Target="../media/image214.emf"/><Relationship Id="rId6" Type="http://schemas.openxmlformats.org/officeDocument/2006/relationships/image" Target="../media/image215.emf"/><Relationship Id="rId7" Type="http://schemas.openxmlformats.org/officeDocument/2006/relationships/image" Target="../media/image21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7" Type="http://schemas.openxmlformats.org/officeDocument/2006/relationships/image" Target="../media/image22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4" Type="http://schemas.openxmlformats.org/officeDocument/2006/relationships/image" Target="../media/image223.emf"/><Relationship Id="rId5" Type="http://schemas.openxmlformats.org/officeDocument/2006/relationships/image" Target="../media/image224.emf"/><Relationship Id="rId6" Type="http://schemas.openxmlformats.org/officeDocument/2006/relationships/image" Target="../media/image225.emf"/><Relationship Id="rId7" Type="http://schemas.openxmlformats.org/officeDocument/2006/relationships/image" Target="../media/image22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1.emf"/></Relationships>
</file>

<file path=ppt/slides/_rels/slide9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4.png"/><Relationship Id="rId1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7.png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/Relationships>
</file>

<file path=ppt/slides/_rels/slide9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3.emf"/><Relationship Id="rId12" Type="http://schemas.openxmlformats.org/officeDocument/2006/relationships/image" Target="../media/image244.emf"/><Relationship Id="rId13" Type="http://schemas.openxmlformats.org/officeDocument/2006/relationships/image" Target="../media/image245.emf"/><Relationship Id="rId14" Type="http://schemas.openxmlformats.org/officeDocument/2006/relationships/image" Target="../media/image246.emf"/><Relationship Id="rId15" Type="http://schemas.openxmlformats.org/officeDocument/2006/relationships/image" Target="../media/image247.emf"/><Relationship Id="rId16" Type="http://schemas.openxmlformats.org/officeDocument/2006/relationships/image" Target="../media/image248.emf"/><Relationship Id="rId17" Type="http://schemas.openxmlformats.org/officeDocument/2006/relationships/image" Target="../media/image24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emf"/><Relationship Id="rId3" Type="http://schemas.openxmlformats.org/officeDocument/2006/relationships/image" Target="../media/image72.emf"/><Relationship Id="rId4" Type="http://schemas.openxmlformats.org/officeDocument/2006/relationships/image" Target="../media/image236.emf"/><Relationship Id="rId5" Type="http://schemas.openxmlformats.org/officeDocument/2006/relationships/image" Target="../media/image237.emf"/><Relationship Id="rId6" Type="http://schemas.openxmlformats.org/officeDocument/2006/relationships/image" Target="../media/image238.emf"/><Relationship Id="rId7" Type="http://schemas.openxmlformats.org/officeDocument/2006/relationships/image" Target="../media/image239.emf"/><Relationship Id="rId8" Type="http://schemas.openxmlformats.org/officeDocument/2006/relationships/image" Target="../media/image240.emf"/><Relationship Id="rId9" Type="http://schemas.openxmlformats.org/officeDocument/2006/relationships/image" Target="../media/image241.emf"/><Relationship Id="rId10" Type="http://schemas.openxmlformats.org/officeDocument/2006/relationships/image" Target="../media/image242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0.png"/><Relationship Id="rId3" Type="http://schemas.openxmlformats.org/officeDocument/2006/relationships/image" Target="../media/image25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 of a knowledge base of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-alloys from first-principles and computational thermodynamics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308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Cassie Marker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 of Materials Science and Engineering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Advisor: Dr.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Zi-Kui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Liu</a:t>
            </a: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/10/17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7" descr="PSUlogo_bluBl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881" y="172453"/>
            <a:ext cx="240823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89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783054"/>
              </p:ext>
            </p:extLst>
          </p:nvPr>
        </p:nvGraphicFramePr>
        <p:xfrm>
          <a:off x="2435314" y="1461571"/>
          <a:ext cx="7772400" cy="4348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57915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Pure Elements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1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sz="1800" b="1" i="1" baseline="-25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(eV/atom)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Å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1" baseline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Å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hcp-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Ti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-7.80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2.92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4.6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[1-2]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4.7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Bcc-Mo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-10.84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2.74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[3-4]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2.72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Nb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-10.22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2.86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[5-6]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2.86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Bcc-Ta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-11.85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2.87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[5-7]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2.86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hcp-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Zr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-8.51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3.04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4.98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[8-9]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3.23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5.15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6052617"/>
            <a:ext cx="11214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050" dirty="0"/>
              <a:t>M. J. and N. Z. and M. N. and A. J. and M. Lame, </a:t>
            </a:r>
            <a:r>
              <a:rPr lang="en-US" sz="1050" i="1" dirty="0" smtClean="0"/>
              <a:t>Phys</a:t>
            </a:r>
            <a:r>
              <a:rPr lang="en-US" sz="1050" i="1" dirty="0"/>
              <a:t>. Scr.</a:t>
            </a:r>
            <a:r>
              <a:rPr lang="en-US" sz="1050" dirty="0"/>
              <a:t>, vol. 83, no. 6, p. 65603, 2011. </a:t>
            </a:r>
            <a:r>
              <a:rPr lang="en-US" sz="1050" dirty="0" smtClean="0"/>
              <a:t>[2] </a:t>
            </a:r>
            <a:r>
              <a:rPr lang="en-US" sz="1050" dirty="0"/>
              <a:t>A. V </a:t>
            </a:r>
            <a:r>
              <a:rPr lang="en-US" sz="1050" dirty="0" err="1"/>
              <a:t>Dobromyslov</a:t>
            </a:r>
            <a:r>
              <a:rPr lang="en-US" sz="1050" dirty="0"/>
              <a:t> and N. I. </a:t>
            </a:r>
            <a:r>
              <a:rPr lang="en-US" sz="1050" dirty="0" err="1"/>
              <a:t>Taluts</a:t>
            </a:r>
            <a:r>
              <a:rPr lang="en-US" sz="1050" dirty="0"/>
              <a:t>, </a:t>
            </a:r>
            <a:r>
              <a:rPr lang="en-US" sz="1050" i="1" dirty="0" smtClean="0"/>
              <a:t>Phys</a:t>
            </a:r>
            <a:r>
              <a:rPr lang="en-US" sz="1050" i="1" dirty="0"/>
              <a:t>. Met. Met.</a:t>
            </a:r>
            <a:r>
              <a:rPr lang="en-US" sz="1050" dirty="0"/>
              <a:t>, vol. 63, no. 1, pp. 114–120, 1987</a:t>
            </a:r>
            <a:r>
              <a:rPr lang="en-US" sz="1050" dirty="0" smtClean="0"/>
              <a:t>.; [3] </a:t>
            </a:r>
            <a:r>
              <a:rPr lang="en-US" sz="1050" dirty="0"/>
              <a:t>J.M. Dickinson, P.E. </a:t>
            </a:r>
            <a:r>
              <a:rPr lang="en-US" sz="1050" dirty="0" smtClean="0"/>
              <a:t>Armstrong, </a:t>
            </a:r>
            <a:r>
              <a:rPr lang="en-US" sz="1050" dirty="0"/>
              <a:t>J. Appl. Phys. 38 (1967) 602–606</a:t>
            </a:r>
            <a:r>
              <a:rPr lang="en-US" sz="1050" dirty="0" smtClean="0"/>
              <a:t>.; [4] H</a:t>
            </a:r>
            <a:r>
              <a:rPr lang="en-US" sz="1050" dirty="0"/>
              <a:t>. T. Tsai and A. </a:t>
            </a:r>
            <a:r>
              <a:rPr lang="en-US" sz="1050" dirty="0" err="1"/>
              <a:t>Muan</a:t>
            </a:r>
            <a:r>
              <a:rPr lang="en-US" sz="1050" dirty="0"/>
              <a:t>, </a:t>
            </a:r>
            <a:r>
              <a:rPr lang="en-US" sz="1050" i="1" dirty="0" smtClean="0"/>
              <a:t>J</a:t>
            </a:r>
            <a:r>
              <a:rPr lang="en-US" sz="1050" i="1" dirty="0"/>
              <a:t>. Am. Ceram. Soc.</a:t>
            </a:r>
            <a:r>
              <a:rPr lang="en-US" sz="1050" dirty="0"/>
              <a:t>, vol. 75, no. 6, pp. 1412–1415, 1992. </a:t>
            </a:r>
            <a:r>
              <a:rPr lang="en-US" sz="1050" dirty="0" smtClean="0"/>
              <a:t>[5] </a:t>
            </a:r>
            <a:r>
              <a:rPr lang="en-US" sz="1050" dirty="0"/>
              <a:t>D.I. </a:t>
            </a:r>
            <a:r>
              <a:rPr lang="en-US" sz="1050" dirty="0" err="1"/>
              <a:t>Bolef</a:t>
            </a:r>
            <a:r>
              <a:rPr lang="en-US" sz="1050" dirty="0"/>
              <a:t>, </a:t>
            </a:r>
            <a:r>
              <a:rPr lang="en-US" sz="1050" dirty="0" smtClean="0"/>
              <a:t>J</a:t>
            </a:r>
            <a:r>
              <a:rPr lang="en-US" sz="1050" dirty="0"/>
              <a:t>. Appl. Phys. 32 (1961) </a:t>
            </a:r>
            <a:r>
              <a:rPr lang="en-US" sz="1050" dirty="0" smtClean="0"/>
              <a:t>100–105; [6] </a:t>
            </a:r>
            <a:r>
              <a:rPr lang="en-US" sz="1050" dirty="0"/>
              <a:t>D. </a:t>
            </a:r>
            <a:r>
              <a:rPr lang="en-US" sz="1050" dirty="0" err="1"/>
              <a:t>Steinbinder</a:t>
            </a:r>
            <a:r>
              <a:rPr lang="en-US" sz="1050" dirty="0"/>
              <a:t>, H. </a:t>
            </a:r>
            <a:r>
              <a:rPr lang="en-US" sz="1050" dirty="0" err="1"/>
              <a:t>Wipf</a:t>
            </a:r>
            <a:r>
              <a:rPr lang="en-US" sz="1050" dirty="0"/>
              <a:t>, A. </a:t>
            </a:r>
            <a:r>
              <a:rPr lang="en-US" sz="1050" dirty="0" err="1"/>
              <a:t>Magerl</a:t>
            </a:r>
            <a:r>
              <a:rPr lang="en-US" sz="1050" dirty="0"/>
              <a:t>, D. Richter, A.-J. </a:t>
            </a:r>
            <a:r>
              <a:rPr lang="en-US" sz="1050" dirty="0" err="1"/>
              <a:t>Dianoux</a:t>
            </a:r>
            <a:r>
              <a:rPr lang="en-US" sz="1050" dirty="0"/>
              <a:t>, and K. </a:t>
            </a:r>
            <a:r>
              <a:rPr lang="en-US" sz="1050" dirty="0" err="1"/>
              <a:t>Neumaier</a:t>
            </a:r>
            <a:r>
              <a:rPr lang="en-US" sz="1050" dirty="0"/>
              <a:t>, </a:t>
            </a:r>
            <a:r>
              <a:rPr lang="en-US" sz="1050" i="1" dirty="0" smtClean="0"/>
              <a:t>EPL </a:t>
            </a:r>
            <a:r>
              <a:rPr lang="en-US" sz="1050" i="1" dirty="0"/>
              <a:t>(</a:t>
            </a:r>
            <a:r>
              <a:rPr lang="en-US" sz="1050" i="1" dirty="0" err="1"/>
              <a:t>Europhysics</a:t>
            </a:r>
            <a:r>
              <a:rPr lang="en-US" sz="1050" i="1" dirty="0"/>
              <a:t> Lett.</a:t>
            </a:r>
            <a:r>
              <a:rPr lang="en-US" sz="1050" dirty="0"/>
              <a:t>, vol. 6, no. 6, p. 535, 1988</a:t>
            </a:r>
            <a:r>
              <a:rPr lang="en-US" sz="1050" dirty="0" smtClean="0"/>
              <a:t>.; [7] </a:t>
            </a:r>
            <a:r>
              <a:rPr lang="en-US" sz="1050" dirty="0"/>
              <a:t>V. V </a:t>
            </a:r>
            <a:r>
              <a:rPr lang="en-US" sz="1050" dirty="0" err="1"/>
              <a:t>Vavilova</a:t>
            </a:r>
            <a:r>
              <a:rPr lang="en-US" sz="1050" dirty="0"/>
              <a:t>, L. N. </a:t>
            </a:r>
            <a:r>
              <a:rPr lang="en-US" sz="1050" dirty="0" err="1"/>
              <a:t>Galkin</a:t>
            </a:r>
            <a:r>
              <a:rPr lang="en-US" sz="1050" dirty="0"/>
              <a:t>, and M. V </a:t>
            </a:r>
            <a:r>
              <a:rPr lang="en-US" sz="1050" dirty="0" err="1"/>
              <a:t>Glazov</a:t>
            </a:r>
            <a:r>
              <a:rPr lang="en-US" sz="1050" dirty="0"/>
              <a:t>, </a:t>
            </a:r>
            <a:r>
              <a:rPr lang="en-US" sz="1050" dirty="0" smtClean="0"/>
              <a:t>in </a:t>
            </a:r>
            <a:r>
              <a:rPr lang="en-US" sz="1050" i="1" dirty="0" err="1"/>
              <a:t>Dokl</a:t>
            </a:r>
            <a:r>
              <a:rPr lang="en-US" sz="1050" i="1" dirty="0"/>
              <a:t>. </a:t>
            </a:r>
            <a:r>
              <a:rPr lang="en-US" sz="1050" i="1" dirty="0" err="1"/>
              <a:t>Akad</a:t>
            </a:r>
            <a:r>
              <a:rPr lang="en-US" sz="1050" i="1" dirty="0"/>
              <a:t>. </a:t>
            </a:r>
            <a:r>
              <a:rPr lang="en-US" sz="1050" i="1" dirty="0" err="1"/>
              <a:t>Nauk</a:t>
            </a:r>
            <a:r>
              <a:rPr lang="en-US" sz="1050" i="1" dirty="0"/>
              <a:t> SSSR</a:t>
            </a:r>
            <a:r>
              <a:rPr lang="en-US" sz="1050" dirty="0"/>
              <a:t>, 1988, vol. 300, no. 5, pp. 1157–1161</a:t>
            </a:r>
            <a:r>
              <a:rPr lang="en-US" sz="1050" dirty="0" smtClean="0"/>
              <a:t>.; [8] </a:t>
            </a:r>
            <a:r>
              <a:rPr lang="en-US" sz="1050" dirty="0"/>
              <a:t>Q. Peng </a:t>
            </a:r>
            <a:r>
              <a:rPr lang="en-US" sz="1050" i="1" dirty="0"/>
              <a:t>et al.</a:t>
            </a:r>
            <a:r>
              <a:rPr lang="en-US" sz="1050" dirty="0"/>
              <a:t>, </a:t>
            </a:r>
            <a:r>
              <a:rPr lang="en-US" sz="1050" i="1" dirty="0" smtClean="0"/>
              <a:t>Sci</a:t>
            </a:r>
            <a:r>
              <a:rPr lang="en-US" sz="1050" i="1" dirty="0"/>
              <a:t>. Rep.</a:t>
            </a:r>
            <a:r>
              <a:rPr lang="en-US" sz="1050" dirty="0"/>
              <a:t>, vol. 4, p. 5735, Jul. </a:t>
            </a:r>
            <a:r>
              <a:rPr lang="en-US" sz="1050" dirty="0" smtClean="0"/>
              <a:t>2014.; [9] </a:t>
            </a:r>
            <a:r>
              <a:rPr lang="en-US" sz="1050" dirty="0"/>
              <a:t>A. I. K. and A. M. B. and I. O. B. and A. V. B. and E. G. P. and M. Prager, </a:t>
            </a:r>
            <a:r>
              <a:rPr lang="en-US" sz="1050" i="1" dirty="0" smtClean="0"/>
              <a:t>J</a:t>
            </a:r>
            <a:r>
              <a:rPr lang="en-US" sz="1050" i="1" dirty="0"/>
              <a:t>. Phys. </a:t>
            </a:r>
            <a:r>
              <a:rPr lang="en-US" sz="1050" i="1" dirty="0" err="1"/>
              <a:t>Condens</a:t>
            </a:r>
            <a:r>
              <a:rPr lang="en-US" sz="1050" i="1" dirty="0"/>
              <a:t>. Matter</a:t>
            </a:r>
            <a:r>
              <a:rPr lang="en-US" sz="1050" dirty="0"/>
              <a:t>, vol. 6, no. 43, p. 8977, </a:t>
            </a:r>
            <a:r>
              <a:rPr lang="en-US" sz="1050" dirty="0" smtClean="0"/>
              <a:t>1994.</a:t>
            </a:r>
            <a:endParaRPr lang="en-US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Pure </a:t>
            </a:r>
            <a:r>
              <a:rPr lang="en-US" sz="3600" smtClean="0">
                <a:latin typeface="Arial" panose="020B0604020202020204" pitchFamily="34" charset="0"/>
                <a:cs typeface="Arial" panose="020B0604020202020204" pitchFamily="34" charset="0"/>
              </a:rPr>
              <a:t>element thermodynamic benchmark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Phases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852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9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2490491" cy="686590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itle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2490491" cy="68659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660400"/>
            <a:ext cx="114808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413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101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38200" y="365126"/>
            <a:ext cx="2490491" cy="6865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hcp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355600"/>
            <a:ext cx="115189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3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Modeling-Binary Systems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Content Placeholder 2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5032" y="1825625"/>
            <a:ext cx="5175935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4145" t="43864" r="1373" b="47320"/>
          <a:stretch/>
        </p:blipFill>
        <p:spPr>
          <a:xfrm>
            <a:off x="9320074" y="2267743"/>
            <a:ext cx="1555770" cy="6840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6570224"/>
            <a:ext cx="113509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marR="0" indent="-406400"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Y.L. Zhang, H.S. Liu, Z.P. </a:t>
            </a:r>
            <a:r>
              <a:rPr lang="en-US" sz="1200" dirty="0" err="1"/>
              <a:t>Jin</a:t>
            </a:r>
            <a:r>
              <a:rPr lang="en-US" sz="1200" dirty="0"/>
              <a:t>, </a:t>
            </a:r>
            <a:r>
              <a:rPr lang="en-US" sz="1200" dirty="0" err="1" smtClean="0"/>
              <a:t>Calphad</a:t>
            </a:r>
            <a:r>
              <a:rPr lang="en-US" sz="1200" dirty="0" smtClean="0"/>
              <a:t>-Computer </a:t>
            </a:r>
            <a:r>
              <a:rPr lang="en-US" sz="1200" dirty="0"/>
              <a:t>Coupling Phase Diagrams </a:t>
            </a:r>
            <a:r>
              <a:rPr lang="en-US" sz="1200" dirty="0" err="1"/>
              <a:t>Thermochem</a:t>
            </a:r>
            <a:r>
              <a:rPr lang="en-US" sz="1200" dirty="0"/>
              <a:t>. 25 (2001) 305–317</a:t>
            </a:r>
            <a:r>
              <a:rPr lang="en-US" sz="1200" dirty="0" smtClean="0"/>
              <a:t>.;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T</a:t>
            </a:r>
            <a:r>
              <a:rPr lang="en-US" sz="1200" dirty="0">
                <a:latin typeface="Times New Roman" charset="0"/>
                <a:ea typeface="Times New Roman" charset="0"/>
              </a:rPr>
              <a:t>. </a:t>
            </a:r>
            <a:r>
              <a:rPr lang="en-US" sz="1200" dirty="0" err="1">
                <a:latin typeface="Times New Roman" charset="0"/>
                <a:ea typeface="Times New Roman" charset="0"/>
              </a:rPr>
              <a:t>Uesugi</a:t>
            </a:r>
            <a:r>
              <a:rPr lang="en-US" sz="1200" dirty="0">
                <a:latin typeface="Times New Roman" charset="0"/>
                <a:ea typeface="Times New Roman" charset="0"/>
              </a:rPr>
              <a:t>, S. Miyamae, K.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Higashi, </a:t>
            </a:r>
            <a:r>
              <a:rPr lang="en-US" sz="1200" dirty="0">
                <a:latin typeface="Times New Roman" charset="0"/>
                <a:ea typeface="Times New Roman" charset="0"/>
              </a:rPr>
              <a:t>Mater. Trans. 54 (2013) 484–492.</a:t>
            </a:r>
            <a:endParaRPr lang="en-US" sz="1200" dirty="0">
              <a:effectLst/>
              <a:latin typeface="Times New Roman" charset="0"/>
              <a:ea typeface="Times New Roman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695450" y="2267744"/>
            <a:ext cx="3467100" cy="3467100"/>
          </a:xfrm>
          <a:prstGeom prst="rect">
            <a:avLst/>
          </a:prstGeom>
        </p:spPr>
      </p:pic>
      <p:pic>
        <p:nvPicPr>
          <p:cNvPr id="10" name="Picture 9" descr="PhasesLogo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40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151"/>
          </a:xfrm>
        </p:spPr>
        <p:txBody>
          <a:bodyPr>
            <a:normAutofit/>
          </a:bodyPr>
          <a:lstStyle/>
          <a:p>
            <a:r>
              <a:rPr lang="en-US" sz="4000" smtClean="0">
                <a:latin typeface="Arial" charset="0"/>
                <a:ea typeface="Arial" charset="0"/>
                <a:cs typeface="Arial" charset="0"/>
              </a:rPr>
              <a:t>Ta-Sn Thermodynamic Modeling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15474"/>
            <a:ext cx="5181600" cy="3771640"/>
          </a:xfrm>
          <a:prstGeom prst="rect">
            <a:avLst/>
          </a:prstGeom>
        </p:spPr>
      </p:pic>
      <p:pic>
        <p:nvPicPr>
          <p:cNvPr id="8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916" y="1825625"/>
            <a:ext cx="4570167" cy="43513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6308" y="1306785"/>
            <a:ext cx="344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Observed Phases: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bct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Sn, diamond Sn, bcc, Ta</a:t>
            </a:r>
            <a:r>
              <a:rPr lang="en-US" baseline="-25000" dirty="0" smtClean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Sn, TaSn</a:t>
            </a:r>
            <a:r>
              <a:rPr lang="en-US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endParaRPr lang="en-US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H. Okamoto, Sn-Ta (Tin-Tantalum), J. Phase Equilibria. 24 (2003) 484.</a:t>
            </a:r>
          </a:p>
        </p:txBody>
      </p:sp>
      <p:pic>
        <p:nvPicPr>
          <p:cNvPr id="11" name="Picture 10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554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Calculated the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pure elements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Bcc 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705253"/>
            <a:ext cx="5157787" cy="328423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Bct</a:t>
            </a:r>
            <a:r>
              <a:rPr lang="en-US" dirty="0" smtClean="0"/>
              <a:t> Sn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13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2468" y="2505075"/>
            <a:ext cx="5002652" cy="36845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A.T.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Dinsdale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CALPHAD. 15 (1991) 317–425. </a:t>
            </a:r>
          </a:p>
        </p:txBody>
      </p:sp>
      <p:pic>
        <p:nvPicPr>
          <p:cNvPr id="10" name="Picture 9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7553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Calculated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the Stoichiometric compounds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</a:t>
            </a:r>
            <a:r>
              <a:rPr lang="en-US" baseline="-25000" dirty="0" smtClean="0"/>
              <a:t>3</a:t>
            </a:r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TaSn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14</a:t>
            </a:fld>
            <a:endParaRPr lang="en-US"/>
          </a:p>
        </p:txBody>
      </p:sp>
      <p:pic>
        <p:nvPicPr>
          <p:cNvPr id="11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0881" y="2505075"/>
            <a:ext cx="4475600" cy="3684588"/>
          </a:xfrm>
          <a:prstGeom prst="rect">
            <a:avLst/>
          </a:prstGeom>
        </p:spPr>
      </p:pic>
      <p:pic>
        <p:nvPicPr>
          <p:cNvPr id="12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86997" y="2505075"/>
            <a:ext cx="4553594" cy="3684588"/>
          </a:xfrm>
          <a:prstGeom prst="rect">
            <a:avLst/>
          </a:prstGeom>
        </p:spPr>
      </p:pic>
      <p:pic>
        <p:nvPicPr>
          <p:cNvPr id="8" name="Picture 7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5767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>
                <a:latin typeface="Arial" charset="0"/>
                <a:ea typeface="Arial" charset="0"/>
                <a:cs typeface="Arial" charset="0"/>
              </a:rPr>
              <a:t>Enthalpy of Formation and Modeled Parameters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/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=70451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=112237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𝐿𝑖𝑞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=−17118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𝑇𝑎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−29678−4.202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𝑆𝑛</m:t>
                                    </m:r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−68844−6.000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049255607"/>
                  </p:ext>
                </p:extLst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406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98507" r="-263" b="-419403"/>
                          </a:stretch>
                        </a:blipFill>
                      </a:tcPr>
                    </a:tc>
                  </a:tr>
                  <a:tr h="40506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01515" r="-263" b="-325758"/>
                          </a:stretch>
                        </a:blipFill>
                      </a:tcPr>
                    </a:tc>
                  </a:tr>
                  <a:tr h="4472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68919" r="-263" b="-190541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420000" r="-263" b="-116923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520000" r="-263" b="-1692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26438" y="1978025"/>
            <a:ext cx="5029468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279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6015788" y="3627774"/>
            <a:ext cx="5803709" cy="3000540"/>
            <a:chOff x="652130" y="3987612"/>
            <a:chExt cx="6430007" cy="3221262"/>
          </a:xfrm>
        </p:grpSpPr>
        <p:sp>
          <p:nvSpPr>
            <p:cNvPr id="34" name="Rectangle 33"/>
            <p:cNvSpPr/>
            <p:nvPr/>
          </p:nvSpPr>
          <p:spPr>
            <a:xfrm>
              <a:off x="652131" y="3987612"/>
              <a:ext cx="6430006" cy="3221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130" y="3987613"/>
              <a:ext cx="3306031" cy="322126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161" y="3987612"/>
              <a:ext cx="3123975" cy="3221261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187072" y="6335902"/>
              <a:ext cx="103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673 K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46513" y="6335902"/>
              <a:ext cx="844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823 K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10" name="Content Placeholder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735053"/>
              </p:ext>
            </p:extLst>
          </p:nvPr>
        </p:nvGraphicFramePr>
        <p:xfrm>
          <a:off x="454259" y="4867405"/>
          <a:ext cx="4114800" cy="1651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591056"/>
                <a:gridCol w="1152144"/>
              </a:tblGrid>
              <a:tr h="37095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Parameters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8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BCC_A2 (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Nb,Ta,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</a:rPr>
                        <a:t>Ti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-136603</a:t>
                      </a:r>
                      <a:endParaRPr lang="en-US" sz="18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81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-136602</a:t>
                      </a:r>
                      <a:endParaRPr 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0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L. Na, W.H. </a:t>
            </a:r>
            <a:r>
              <a:rPr lang="en-US" sz="1100" dirty="0" err="1"/>
              <a:t>Warnes</a:t>
            </a:r>
            <a:r>
              <a:rPr lang="en-US" sz="1100" dirty="0"/>
              <a:t>, </a:t>
            </a:r>
            <a:r>
              <a:rPr lang="en-US" sz="1100" dirty="0" err="1" smtClean="0"/>
              <a:t>Ieee</a:t>
            </a:r>
            <a:r>
              <a:rPr lang="en-US" sz="1100" dirty="0" smtClean="0"/>
              <a:t> </a:t>
            </a:r>
            <a:r>
              <a:rPr lang="en-US" sz="1100" dirty="0"/>
              <a:t>Trans. Appl. </a:t>
            </a:r>
            <a:r>
              <a:rPr lang="en-US" sz="1100" dirty="0" err="1"/>
              <a:t>Supercond</a:t>
            </a:r>
            <a:r>
              <a:rPr lang="en-US" sz="1100" dirty="0"/>
              <a:t>. 11 (2001) 3800–3803.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15788" y="385011"/>
            <a:ext cx="6052605" cy="3059802"/>
            <a:chOff x="680047" y="1018313"/>
            <a:chExt cx="6615488" cy="3336308"/>
          </a:xfrm>
        </p:grpSpPr>
        <p:grpSp>
          <p:nvGrpSpPr>
            <p:cNvPr id="18" name="Group 17"/>
            <p:cNvGrpSpPr/>
            <p:nvPr/>
          </p:nvGrpSpPr>
          <p:grpSpPr>
            <a:xfrm>
              <a:off x="680047" y="1018313"/>
              <a:ext cx="6615488" cy="3336308"/>
              <a:chOff x="680047" y="1018313"/>
              <a:chExt cx="6615488" cy="3336308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680047" y="1022555"/>
                <a:ext cx="6615488" cy="3332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687" y="1034114"/>
                <a:ext cx="3274863" cy="3320506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8550" y="1018313"/>
                <a:ext cx="3325112" cy="3336308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2555806" y="3431720"/>
                <a:ext cx="850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673 K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857122" y="3419877"/>
                <a:ext cx="973546" cy="40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823 K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981082" y="1233609"/>
              <a:ext cx="309068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o-phase boundary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-single-phase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◑-two-phase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47" y="990729"/>
            <a:ext cx="4178300" cy="3814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/>
          <a:srcRect l="84445" t="44247" b="47508"/>
          <a:stretch/>
        </p:blipFill>
        <p:spPr>
          <a:xfrm>
            <a:off x="1231499" y="1289183"/>
            <a:ext cx="1280160" cy="49149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-X-Y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921878"/>
              </p:ext>
            </p:extLst>
          </p:nvPr>
        </p:nvGraphicFramePr>
        <p:xfrm>
          <a:off x="2157191" y="5258797"/>
          <a:ext cx="920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" name="Equation" r:id="rId9" imgW="368300" imgH="228600" progId="Equation.3">
                  <p:embed/>
                </p:oleObj>
              </mc:Choice>
              <mc:Fallback>
                <p:oleObj name="Equation" r:id="rId9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191" y="5258797"/>
                        <a:ext cx="9207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2735" y="5940008"/>
            <a:ext cx="1054100" cy="508000"/>
          </a:xfrm>
          <a:prstGeom prst="rect">
            <a:avLst/>
          </a:prstGeom>
        </p:spPr>
      </p:pic>
      <p:pic>
        <p:nvPicPr>
          <p:cNvPr id="25" name="Picture 24" descr="PhasesLogo.pn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732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3367174"/>
              </p:ext>
            </p:extLst>
          </p:nvPr>
        </p:nvGraphicFramePr>
        <p:xfrm>
          <a:off x="2335720" y="1230577"/>
          <a:ext cx="7772400" cy="50903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57915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Pure Elements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Ti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FP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Bcc-Mo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475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[2]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473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Nb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245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144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247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135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Bcc-Ta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278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202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Bcc-Sn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FP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Zr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FP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6590670"/>
            <a:ext cx="10807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S.L.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48 (2010) 813–826.;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J.M. Dickinson et al., J. Appl. Phys. 38 (1967) 602–606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[3] D.I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Bolef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Appl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Phys. 32 (1961) 100–105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Pure elements elastic properties benchmark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Phases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864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8171117"/>
                  </p:ext>
                </p:extLst>
              </p:nvPr>
            </p:nvGraphicFramePr>
            <p:xfrm>
              <a:off x="180474" y="2071251"/>
              <a:ext cx="5943600" cy="39014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846455"/>
                    <a:gridCol w="850265"/>
                    <a:gridCol w="850265"/>
                    <a:gridCol w="850265"/>
                    <a:gridCol w="845820"/>
                    <a:gridCol w="850265"/>
                    <a:gridCol w="850265"/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Interaction Parameter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Ti-Zr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-22.16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40.46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119.46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37795" algn="l"/>
                              <a:tab pos="356235" algn="ctr"/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		83.65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246.97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00025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-67.76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-135.95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-36.40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-32.39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15.90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38.05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-110.53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-146.80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78.00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effectLst/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>
                                          <a:effectLst/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  <m:t>44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-142.9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59.79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-51.96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70.06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00025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-94.38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8171117"/>
                  </p:ext>
                </p:extLst>
              </p:nvPr>
            </p:nvGraphicFramePr>
            <p:xfrm>
              <a:off x="180474" y="2071251"/>
              <a:ext cx="5943600" cy="39014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846455"/>
                    <a:gridCol w="850265"/>
                    <a:gridCol w="850265"/>
                    <a:gridCol w="850265"/>
                    <a:gridCol w="845820"/>
                    <a:gridCol w="850265"/>
                    <a:gridCol w="850265"/>
                  </a:tblGrid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Interaction Parameter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Ti-Zr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768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19" t="-100000" r="-603597" b="-203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-22.16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40.46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119.46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37795" algn="l"/>
                              <a:tab pos="356235" algn="ctr"/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		83.65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246.97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7680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-67.76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-135.95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768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19" t="-201250" r="-603597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-36.40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-32.39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15.90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38.05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-110.53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7680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-146.80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78.00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768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19" t="-301250" r="-603597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-142.9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59.79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-51.96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70.06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7680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-94.38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57377"/>
            <a:ext cx="10515600" cy="137037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Elastic Modeling-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-X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3600" baseline="-25000" dirty="0" err="1" smtClean="0">
                <a:latin typeface="Arial" charset="0"/>
                <a:ea typeface="Arial" charset="0"/>
                <a:cs typeface="Arial" charset="0"/>
              </a:rPr>
              <a:t>ij</a:t>
            </a:r>
            <a:endParaRPr lang="en-US" sz="3600" baseline="-25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267308"/>
            <a:ext cx="5257800" cy="314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402012"/>
            <a:ext cx="5257800" cy="3136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1085"/>
            <a:ext cx="861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H.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Ikehata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N.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Nagasako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Furuta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 Fukumoto, K. Miwa, T.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Saito,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Phys. Rev. B. 70 (2004) 174113. 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l="66912" t="37116" r="2696" b="42124"/>
          <a:stretch/>
        </p:blipFill>
        <p:spPr>
          <a:xfrm>
            <a:off x="9324474" y="1589936"/>
            <a:ext cx="1574800" cy="901700"/>
          </a:xfrm>
          <a:prstGeom prst="rect">
            <a:avLst/>
          </a:prstGeom>
        </p:spPr>
      </p:pic>
      <p:pic>
        <p:nvPicPr>
          <p:cNvPr id="13" name="Picture 12" descr="PhasesLogo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01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57377"/>
            <a:ext cx="10515600" cy="137037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Elastic Modeling-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-X-Y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3600" baseline="-25000" dirty="0" err="1" smtClean="0">
                <a:latin typeface="Arial" charset="0"/>
                <a:ea typeface="Arial" charset="0"/>
                <a:cs typeface="Arial" charset="0"/>
              </a:rPr>
              <a:t>ij</a:t>
            </a:r>
            <a:endParaRPr lang="en-US" sz="3600" baseline="-25000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8129375"/>
                  </p:ext>
                </p:extLst>
              </p:nvPr>
            </p:nvGraphicFramePr>
            <p:xfrm>
              <a:off x="515688" y="1173289"/>
              <a:ext cx="4534568" cy="5365623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133642"/>
                    <a:gridCol w="1133642"/>
                    <a:gridCol w="1133642"/>
                    <a:gridCol w="1133642"/>
                  </a:tblGrid>
                  <a:tr h="43225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44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</a:t>
                          </a: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-Mo-</a:t>
                          </a: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Nb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-29.97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13.97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9.72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-83.85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31.80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74.73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-106.53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-12.35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5.27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-245.27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50.43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-44.96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25.52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-93.77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4.25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-220.35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72.10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-55.29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-95.39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-10.94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-155.34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68.86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3.85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-149.67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-8.91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-23.70</a:t>
                          </a:r>
                        </a:p>
                      </a:txBody>
                      <a:tcPr marL="29138" marR="29138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8129375"/>
                  </p:ext>
                </p:extLst>
              </p:nvPr>
            </p:nvGraphicFramePr>
            <p:xfrm>
              <a:off x="515688" y="1173289"/>
              <a:ext cx="4534568" cy="5365623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133642"/>
                    <a:gridCol w="1133642"/>
                    <a:gridCol w="1133642"/>
                    <a:gridCol w="1133642"/>
                  </a:tblGrid>
                  <a:tr h="48882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138" marR="29138" marT="0" marB="0">
                        <a:blipFill rotWithShape="0">
                          <a:blip r:embed="rId2"/>
                          <a:stretch>
                            <a:fillRect l="-100000" t="-1250" r="-200000" b="-101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138" marR="29138" marT="0" marB="0">
                        <a:blipFill rotWithShape="0">
                          <a:blip r:embed="rId2"/>
                          <a:stretch>
                            <a:fillRect l="-201075" t="-1250" r="-101075" b="-101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138" marR="29138" marT="0" marB="0">
                        <a:blipFill rotWithShape="0">
                          <a:blip r:embed="rId2"/>
                          <a:stretch>
                            <a:fillRect l="-301075" t="-1250" r="-1075" b="-1011250"/>
                          </a:stretch>
                        </a:blipFill>
                      </a:tcPr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</a:t>
                          </a: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-Mo-</a:t>
                          </a: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Nb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-29.97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13.97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9.72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-83.85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31.80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74.73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-106.53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-12.35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5.27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-245.27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50.43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-44.96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25.52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-93.77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4.25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-220.35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72.10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-55.29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-95.39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-10.94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-155.34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68.86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3.85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-149.67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-8.91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-23.70</a:t>
                          </a:r>
                        </a:p>
                      </a:txBody>
                      <a:tcPr marL="29138" marR="29138" marT="0" marB="0"/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601663"/>
            <a:ext cx="5461000" cy="293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0" y="3648075"/>
            <a:ext cx="5461000" cy="30734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l="54167" t="36531" r="5392" b="47972"/>
          <a:stretch/>
        </p:blipFill>
        <p:spPr>
          <a:xfrm>
            <a:off x="8929437" y="918339"/>
            <a:ext cx="2095500" cy="673100"/>
          </a:xfrm>
          <a:prstGeom prst="rect">
            <a:avLst/>
          </a:prstGeom>
        </p:spPr>
      </p:pic>
      <p:pic>
        <p:nvPicPr>
          <p:cNvPr id="12" name="Picture 11" descr="PhasesLogo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-alloys Biomedical Applications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-Ta-Sn-</a:t>
            </a:r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Elastic properties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Thermodynamics and phase stability</a:t>
            </a:r>
          </a:p>
          <a:p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46795490"/>
              </p:ext>
            </p:extLst>
          </p:nvPr>
        </p:nvGraphicFramePr>
        <p:xfrm>
          <a:off x="5821471" y="1813766"/>
          <a:ext cx="5917948" cy="3535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8974"/>
                <a:gridCol w="2958974"/>
              </a:tblGrid>
              <a:tr h="941691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Alloy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Young’s Modulus (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Bone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10-40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Cp-Ti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Ti-6Al-4V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Stainless Steel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CoCrMo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200-230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35215"/>
            <a:ext cx="3892246" cy="2776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27113"/>
            <a:ext cx="58246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Long, H.J. Rack,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Biomaterials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19 (1998) 1621–1639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Engh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C.,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Bobyn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J., Glassman A.,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Journal of Bone &amp; Joint Surgery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69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(1987)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45-55.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80492" y="5748040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81789" y="5782364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21400" y="5349362"/>
            <a:ext cx="318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cp</a:t>
            </a:r>
            <a:r>
              <a:rPr lang="en-US" dirty="0" smtClean="0"/>
              <a:t>-commercially pure</a:t>
            </a:r>
            <a:endParaRPr lang="en-US" dirty="0"/>
          </a:p>
        </p:txBody>
      </p:sp>
      <p:pic>
        <p:nvPicPr>
          <p:cNvPr id="13" name="Picture 12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752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Calculation of the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Young’s modulus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20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73431" t="37505" r="2268" b="35113"/>
          <a:stretch/>
        </p:blipFill>
        <p:spPr>
          <a:xfrm>
            <a:off x="2206847" y="4317850"/>
            <a:ext cx="2082507" cy="12767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38830"/>
            <a:ext cx="111125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H.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Ikehata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N.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Nagasako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T.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Furuta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A. Fukumoto, K. Miwa, T.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Saito,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Phys. Rev. B. 70 (2004) 174113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T. Ozaki, H. Matsumoto, S. Watanabe, S.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Mater. Trans. 45 (2004) 2776–2779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R.R. Boyer, G.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Welsch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E.W.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Collings,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ASM Int. Mater. Park. OH. (1994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).;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M.T. Mohammed, Z.A. Khan, A.N.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Siddiquee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Int. J. Chem. Mol.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Mater. Metall. Eng. 8 (2014) 788–793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F.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Nozoe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H. Matsumoto, T.K. Jung, S. Watanabe, T. Saburi, S.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Mater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Trans. 48 (2007)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3007–3013.;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M.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Nakai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J.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Hieda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Acta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Biomater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8 (2012) 3888–3903. </a:t>
            </a:r>
          </a:p>
        </p:txBody>
      </p:sp>
      <p:pic>
        <p:nvPicPr>
          <p:cNvPr id="12" name="Content Placeholder 10"/>
          <p:cNvPicPr>
            <a:picLocks noChangeAspect="1"/>
          </p:cNvPicPr>
          <p:nvPr/>
        </p:nvPicPr>
        <p:blipFill rotWithShape="1">
          <a:blip r:embed="rId5"/>
          <a:srcRect l="67892" t="47935" r="4166" b="35106"/>
          <a:stretch/>
        </p:blipFill>
        <p:spPr>
          <a:xfrm>
            <a:off x="4289354" y="4630457"/>
            <a:ext cx="1447800" cy="736600"/>
          </a:xfrm>
          <a:prstGeom prst="rect">
            <a:avLst/>
          </a:prstGeom>
        </p:spPr>
      </p:pic>
      <p:pic>
        <p:nvPicPr>
          <p:cNvPr id="13" name="Content Placeholder 14"/>
          <p:cNvPicPr>
            <a:picLocks noChangeAspect="1"/>
          </p:cNvPicPr>
          <p:nvPr/>
        </p:nvPicPr>
        <p:blipFill rotWithShape="1">
          <a:blip r:embed="rId6"/>
          <a:srcRect l="62255" t="26005" r="5147" b="47679"/>
          <a:stretch/>
        </p:blipFill>
        <p:spPr>
          <a:xfrm>
            <a:off x="7257757" y="4550172"/>
            <a:ext cx="1689100" cy="1143000"/>
          </a:xfrm>
          <a:prstGeom prst="rect">
            <a:avLst/>
          </a:prstGeom>
        </p:spPr>
      </p:pic>
      <p:pic>
        <p:nvPicPr>
          <p:cNvPr id="14" name="Content Placeholder 19"/>
          <p:cNvPicPr>
            <a:picLocks noChangeAspect="1"/>
          </p:cNvPicPr>
          <p:nvPr/>
        </p:nvPicPr>
        <p:blipFill rotWithShape="1">
          <a:blip r:embed="rId7"/>
          <a:srcRect l="64706" t="54075" r="1225" b="20486"/>
          <a:stretch/>
        </p:blipFill>
        <p:spPr>
          <a:xfrm>
            <a:off x="8946857" y="4550172"/>
            <a:ext cx="1765300" cy="1104900"/>
          </a:xfrm>
          <a:prstGeom prst="rect">
            <a:avLst/>
          </a:prstGeom>
        </p:spPr>
      </p:pic>
      <p:pic>
        <p:nvPicPr>
          <p:cNvPr id="16" name="Picture 15" descr="PhasesLogo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739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Ensuring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Database Accuracy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16900" y="2324100"/>
            <a:ext cx="3289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Database Comparison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Binary interaction parameters- </a:t>
            </a:r>
            <a:r>
              <a:rPr lang="en-US" dirty="0"/>
              <a:t>0.69 to 14 </a:t>
            </a:r>
            <a:r>
              <a:rPr lang="en-US" dirty="0" err="1"/>
              <a:t>GPa</a:t>
            </a:r>
            <a:r>
              <a:rPr lang="en-US" dirty="0"/>
              <a:t> </a:t>
            </a:r>
            <a:r>
              <a:rPr lang="en-US" dirty="0" smtClean="0"/>
              <a:t> on average variance of 7 </a:t>
            </a:r>
            <a:r>
              <a:rPr lang="en-US" dirty="0" err="1" smtClean="0"/>
              <a:t>Gpa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Ternary interaction parameters-</a:t>
            </a:r>
            <a:r>
              <a:rPr lang="en-US" dirty="0"/>
              <a:t>0.39 to 13 </a:t>
            </a:r>
            <a:r>
              <a:rPr lang="en-US" dirty="0" err="1"/>
              <a:t>GPa</a:t>
            </a:r>
            <a:r>
              <a:rPr lang="en-US" dirty="0"/>
              <a:t> </a:t>
            </a:r>
            <a:r>
              <a:rPr lang="en-US" dirty="0" smtClean="0"/>
              <a:t>on average variance of 5 </a:t>
            </a:r>
            <a:r>
              <a:rPr lang="en-US" dirty="0" err="1" smtClean="0"/>
              <a:t>GPa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450" y="6396335"/>
            <a:ext cx="11017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Tane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S. Akita, T. Nakano, K.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Hagihara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Y.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Umakoshi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H. Mori, H.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Nakajima,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Acta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Mater. 58 (2010) 6790–6798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M.T. Mohammed, Z.A. Khan, A.N.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Siddiquee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Int. J. Chem. Mol.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Mater. Metall. Eng. 8 (2014) 788–793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Geetha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A.K. Singh, R.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Asokamani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A.K.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Gogia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Prog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Mater. Sci. 54 (2009) 397–425.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4724" y="1690688"/>
            <a:ext cx="6615551" cy="4351338"/>
          </a:xfrm>
          <a:prstGeom prst="rect">
            <a:avLst/>
          </a:prstGeom>
        </p:spPr>
      </p:pic>
      <p:pic>
        <p:nvPicPr>
          <p:cNvPr id="7" name="Picture 6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927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>
                <a:latin typeface="Arial" charset="0"/>
                <a:ea typeface="Arial" charset="0"/>
                <a:cs typeface="Arial" charset="0"/>
              </a:rPr>
              <a:t>Young’s Modulus Mapping from the Database</a:t>
            </a:r>
            <a:endParaRPr lang="en-US" sz="40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5713" y="1825625"/>
            <a:ext cx="4954573" cy="4351338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3891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R. Otis, Z.-K.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Liu,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 Open Res.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Softw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5 (2017) 1–11. </a:t>
            </a:r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 rotWithShape="1">
          <a:blip r:embed="rId4"/>
          <a:srcRect l="59314" t="21619" r="4166" b="59960"/>
          <a:stretch/>
        </p:blipFill>
        <p:spPr>
          <a:xfrm>
            <a:off x="1993900" y="2056606"/>
            <a:ext cx="1892300" cy="800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8875" y="1690688"/>
            <a:ext cx="411921" cy="3493700"/>
          </a:xfrm>
          <a:prstGeom prst="rect">
            <a:avLst/>
          </a:prstGeom>
        </p:spPr>
      </p:pic>
      <p:pic>
        <p:nvPicPr>
          <p:cNvPr id="11" name="Picture 10" descr="PhasesLogo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63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equilibrium phase stability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 a thermodynamic and elastic database for the 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metastable phase stability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the elastic properties, phase stability and transformation of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Phases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541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891"/>
            <a:ext cx="10515600" cy="108979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Metastable phase formation-effects </a:t>
            </a:r>
            <a:r>
              <a:rPr lang="en-US" sz="4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4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24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84288" t="36724" r="1322" b="32223"/>
          <a:stretch/>
        </p:blipFill>
        <p:spPr>
          <a:xfrm>
            <a:off x="66554" y="2895439"/>
            <a:ext cx="1250066" cy="19561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703838"/>
            <a:ext cx="109855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Y. L. Zhou,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T.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Akahori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371, no. 1–2, pp. 283–290, Apr. 2004.; Y.-L. Zhou and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C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29, no. 3, pp. 1061–1065, Apr. 2009.; H.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Ikehata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Nagasako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T.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Furuta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A. Fukumoto, K. Miwa, and T. Saito,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Phys. Rev. B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70, no. 17, p. 174113, 2004.; S. G.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Fedotov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T. V.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Chelidze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Y.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Kovneristyy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V.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Sanadze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Phys. Met. Met.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60, no. 3, pp. 139–143, 1985.; S. G.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Fedotov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and O.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Belousov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Dokl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Akad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Nauk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 SSSR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150, no. 1, p. 77-, 1963.; C. Y. Wu, Y. H. Xin, X. F. Wang, and J. G. Lin,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Solid State Sci.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12, no. 12, pp. 2120–2124, Dec. 2010.; A. 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Timoshevskii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S. O.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Yablonovskii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O.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Ivasishin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Prepr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arXiv1111.7182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2011.; T. Ozaki, H. Matsumoto, S. Watanabe, and S.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Trans.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45, no. 8, pp. 2776–2779, 2004.;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Friák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et al.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Materials (Basel).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5, no. 10, pp. 1853–1872, 2012.;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Karre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M.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Niranjan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S.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Dey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C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50, pp. 52–58, May 2015.;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H. Matsumoto, S. Watanabe, N.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Masahashi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and S.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Metall</a:t>
            </a:r>
            <a:r>
              <a:rPr lang="en-US" sz="1100" i="1" dirty="0">
                <a:latin typeface="Times New Roman" charset="0"/>
                <a:ea typeface="Times New Roman" charset="0"/>
                <a:cs typeface="Times New Roman" charset="0"/>
              </a:rPr>
              <a:t>. Mater. Trans. 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vol. 37, no. 11, pp. 3239–3249,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2006.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16620" y="1136690"/>
            <a:ext cx="4991100" cy="43434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17932" y="1132721"/>
            <a:ext cx="5175935" cy="4351338"/>
          </a:xfrm>
          <a:prstGeom prst="rect">
            <a:avLst/>
          </a:prstGeom>
        </p:spPr>
      </p:pic>
      <p:pic>
        <p:nvPicPr>
          <p:cNvPr id="10" name="Picture 9" descr="PhasesLogo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0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738"/>
          </a:xfrm>
        </p:spPr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Elastic 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6596390"/>
            <a:ext cx="1042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H.Y. Kim, Y.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Ikehara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J.I. Kim, H.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Hosoda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Miyazaki,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54 (2006)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2419–2429.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76657" t="41431" r="2569" b="31998"/>
          <a:stretch/>
        </p:blipFill>
        <p:spPr>
          <a:xfrm>
            <a:off x="1084164" y="2861838"/>
            <a:ext cx="1602888" cy="172353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16386" y="1587500"/>
            <a:ext cx="5470414" cy="4585494"/>
          </a:xfrm>
          <a:prstGeom prst="rect">
            <a:avLst/>
          </a:prstGeom>
        </p:spPr>
      </p:pic>
      <p:pic>
        <p:nvPicPr>
          <p:cNvPr id="9" name="Picture 8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469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Young’s Modulus predicted with </a:t>
            </a:r>
            <a:r>
              <a:rPr lang="en-US" sz="3600" smtClean="0">
                <a:latin typeface="Arial" charset="0"/>
                <a:ea typeface="Arial" charset="0"/>
                <a:cs typeface="Arial" charset="0"/>
              </a:rPr>
              <a:t>phase fractions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All hcp &lt; 10 at. % </a:t>
            </a:r>
            <a:r>
              <a:rPr lang="en-US" dirty="0" err="1" smtClean="0"/>
              <a:t>Nb</a:t>
            </a:r>
            <a:endParaRPr lang="en-US" dirty="0" smtClean="0"/>
          </a:p>
          <a:p>
            <a:pPr lvl="1"/>
            <a:r>
              <a:rPr lang="en-US" dirty="0" smtClean="0"/>
              <a:t>Predicted within 8 </a:t>
            </a:r>
            <a:r>
              <a:rPr lang="en-US" dirty="0" err="1" smtClean="0"/>
              <a:t>Gpa</a:t>
            </a:r>
            <a:endParaRPr lang="en-US" dirty="0" smtClean="0"/>
          </a:p>
          <a:p>
            <a:r>
              <a:rPr lang="en-US" dirty="0" smtClean="0"/>
              <a:t>10-30 at. % </a:t>
            </a:r>
            <a:r>
              <a:rPr lang="en-US" dirty="0" err="1" smtClean="0"/>
              <a:t>Nb</a:t>
            </a:r>
            <a:r>
              <a:rPr lang="en-US" dirty="0" smtClean="0"/>
              <a:t> mixture</a:t>
            </a:r>
          </a:p>
          <a:p>
            <a:pPr lvl="1"/>
            <a:r>
              <a:rPr lang="en-US" dirty="0" err="1"/>
              <a:t>b</a:t>
            </a:r>
            <a:r>
              <a:rPr lang="en-US" dirty="0" err="1" smtClean="0"/>
              <a:t>cc+alpha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Predicted within 0.52 </a:t>
            </a:r>
            <a:r>
              <a:rPr lang="en-US" dirty="0" err="1" smtClean="0"/>
              <a:t>Gpa</a:t>
            </a:r>
            <a:endParaRPr lang="en-US" dirty="0" smtClean="0"/>
          </a:p>
          <a:p>
            <a:pPr lvl="1"/>
            <a:r>
              <a:rPr lang="en-US" dirty="0" err="1" smtClean="0"/>
              <a:t>hcp+bcc</a:t>
            </a:r>
            <a:endParaRPr lang="en-US" dirty="0" smtClean="0"/>
          </a:p>
          <a:p>
            <a:pPr lvl="2"/>
            <a:r>
              <a:rPr lang="en-US" dirty="0" smtClean="0"/>
              <a:t>Predicted within 22 </a:t>
            </a:r>
            <a:r>
              <a:rPr lang="en-US" dirty="0" err="1" smtClean="0"/>
              <a:t>Gpa</a:t>
            </a:r>
            <a:endParaRPr lang="en-US" dirty="0" smtClean="0"/>
          </a:p>
          <a:p>
            <a:r>
              <a:rPr lang="en-US" dirty="0" smtClean="0"/>
              <a:t>All bcc &gt; 30 at. % </a:t>
            </a:r>
            <a:r>
              <a:rPr lang="en-US" dirty="0" err="1" smtClean="0"/>
              <a:t>Nb</a:t>
            </a:r>
            <a:endParaRPr lang="en-US" dirty="0" smtClean="0"/>
          </a:p>
          <a:p>
            <a:pPr lvl="1"/>
            <a:r>
              <a:rPr lang="en-US" dirty="0" smtClean="0"/>
              <a:t>Predicted within 7 </a:t>
            </a:r>
            <a:r>
              <a:rPr lang="en-US" dirty="0" err="1" smtClean="0"/>
              <a:t>GPa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26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10" name="Content Placeholder 19"/>
          <p:cNvPicPr>
            <a:picLocks noChangeAspect="1"/>
          </p:cNvPicPr>
          <p:nvPr/>
        </p:nvPicPr>
        <p:blipFill rotWithShape="1">
          <a:blip r:embed="rId3"/>
          <a:srcRect l="51545" t="31694" r="2215" b="52050"/>
          <a:stretch/>
        </p:blipFill>
        <p:spPr>
          <a:xfrm>
            <a:off x="3255057" y="2101286"/>
            <a:ext cx="2395961" cy="7060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238830"/>
            <a:ext cx="109855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A. 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Timoshevskii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S. O.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Yablonovskii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O.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Ivasishin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Prepr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arXiv1111.7182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2011.; T. Ozaki, H. Matsumoto, S. Watanabe, and S.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Trans.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45, no. 8, pp. 2776–2779, 2004.;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Friák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et al.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Materials (Basel).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5, no. 10, pp. 1853–1872, 2012.;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Karre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M.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Niranjan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S.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Dey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C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50, pp. 52–58, May 2015.;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H. Matsumoto, S. Watanabe, N.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Masahashi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and S.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Metall</a:t>
            </a:r>
            <a:r>
              <a:rPr lang="en-US" sz="1100" i="1" dirty="0">
                <a:latin typeface="Times New Roman" charset="0"/>
                <a:ea typeface="Times New Roman" charset="0"/>
                <a:cs typeface="Times New Roman" charset="0"/>
              </a:rPr>
              <a:t>. Mater. Trans. 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vol. 37, no. 11, pp. 3239–3249,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2006.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5865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Phase Stability at 0 K of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Ti-Nb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-Ta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27</a:t>
            </a:fld>
            <a:endParaRPr lang="en-US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1032" y="1825625"/>
            <a:ext cx="5175935" cy="4351338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/>
          <a:srcRect l="19788" t="6378" r="44918" b="81897"/>
          <a:stretch/>
        </p:blipFill>
        <p:spPr>
          <a:xfrm>
            <a:off x="1752599" y="2131672"/>
            <a:ext cx="1828800" cy="509286"/>
          </a:xfrm>
          <a:prstGeom prst="rect">
            <a:avLst/>
          </a:prstGeom>
        </p:spPr>
      </p:pic>
      <p:pic>
        <p:nvPicPr>
          <p:cNvPr id="18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3"/>
          <a:srcRect l="19788" t="6378" r="44918" b="81897"/>
          <a:stretch/>
        </p:blipFill>
        <p:spPr>
          <a:xfrm>
            <a:off x="7045124" y="2131672"/>
            <a:ext cx="1828800" cy="509286"/>
          </a:xfrm>
          <a:prstGeom prst="rect">
            <a:avLst/>
          </a:prstGeom>
        </p:spPr>
      </p:pic>
      <p:pic>
        <p:nvPicPr>
          <p:cNvPr id="8" name="Picture 7" descr="PhasesLogo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0149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Martensite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Practicing taking neutron ARCS data and converting it to DOS</a:t>
            </a:r>
          </a:p>
          <a:p>
            <a:endParaRPr lang="en-US" dirty="0"/>
          </a:p>
          <a:p>
            <a:r>
              <a:rPr lang="en-US" dirty="0"/>
              <a:t>4 compositions x(</a:t>
            </a:r>
            <a:r>
              <a:rPr lang="en-US" dirty="0" err="1"/>
              <a:t>Nb</a:t>
            </a:r>
            <a:r>
              <a:rPr lang="en-US" dirty="0"/>
              <a:t>)=0.1, 0.12, 0.18, 0.2 </a:t>
            </a:r>
          </a:p>
          <a:p>
            <a:pPr lvl="1"/>
            <a:r>
              <a:rPr lang="en-US" dirty="0"/>
              <a:t>Two- 2 in by 2 in samples for each </a:t>
            </a:r>
            <a:r>
              <a:rPr lang="en-US" dirty="0" err="1"/>
              <a:t>compostion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1 sample at each composition will be annealed and cold water quenched</a:t>
            </a:r>
          </a:p>
          <a:p>
            <a:pPr lvl="2"/>
            <a:r>
              <a:rPr lang="en-US" dirty="0"/>
              <a:t>Only studied at 300 K</a:t>
            </a:r>
          </a:p>
          <a:p>
            <a:pPr lvl="1"/>
            <a:r>
              <a:rPr lang="en-US" dirty="0"/>
              <a:t>1 sample will be annealed </a:t>
            </a:r>
          </a:p>
          <a:p>
            <a:pPr lvl="2"/>
            <a:r>
              <a:rPr lang="en-US" dirty="0"/>
              <a:t>Studied at 1110, 900 500, 300 K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37" y="1825625"/>
            <a:ext cx="4686525" cy="4351338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28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1154" y="6517182"/>
            <a:ext cx="7815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H.Y. Kim, Y.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Ikehara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J.I. Kim, H.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Hosoda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S. Miyazaki,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54 (2006) 2419–2429.</a:t>
            </a:r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3"/>
          <a:srcRect l="33807" t="52025" r="36749" b="38052"/>
          <a:stretch/>
        </p:blipFill>
        <p:spPr>
          <a:xfrm>
            <a:off x="7493001" y="2030907"/>
            <a:ext cx="1524000" cy="431801"/>
          </a:xfrm>
          <a:prstGeom prst="rect">
            <a:avLst/>
          </a:prstGeom>
        </p:spPr>
      </p:pic>
      <p:pic>
        <p:nvPicPr>
          <p:cNvPr id="12" name="Picture 11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18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0839" t="48657" r="1267" b="42330"/>
          <a:stretch/>
        </p:blipFill>
        <p:spPr>
          <a:xfrm>
            <a:off x="7058525" y="3646489"/>
            <a:ext cx="1552075" cy="565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0701" t="48274" r="297" b="42713"/>
          <a:stretch/>
        </p:blipFill>
        <p:spPr>
          <a:xfrm>
            <a:off x="1221872" y="3646489"/>
            <a:ext cx="1648328" cy="565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81117" t="48657" r="1545" b="42905"/>
          <a:stretch/>
        </p:blipFill>
        <p:spPr>
          <a:xfrm>
            <a:off x="7156114" y="337720"/>
            <a:ext cx="1503948" cy="5293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3" y="111889"/>
            <a:ext cx="5537200" cy="3162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6862" y="111889"/>
            <a:ext cx="5181600" cy="3162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6862" y="3381375"/>
            <a:ext cx="5181600" cy="3340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043" y="3381375"/>
            <a:ext cx="5537200" cy="3340100"/>
          </a:xfrm>
          <a:prstGeom prst="rect">
            <a:avLst/>
          </a:prstGeom>
        </p:spPr>
      </p:pic>
      <p:pic>
        <p:nvPicPr>
          <p:cNvPr id="14" name="Picture 13" descr="PhasesLogo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4763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76" y="4059547"/>
            <a:ext cx="1419225" cy="1390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8" y="2812013"/>
            <a:ext cx="838200" cy="10635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 Stabilities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057" y="2954597"/>
            <a:ext cx="2372507" cy="20931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602" y="954450"/>
            <a:ext cx="1581150" cy="1571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5084" y="1367522"/>
            <a:ext cx="2934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Hcp (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,P6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/mmc) Standard element reference state of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Stable at room temperature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9583" y="535537"/>
            <a:ext cx="2675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(P6/mmm)- hexagonal metastable phase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583" y="3330517"/>
            <a:ext cx="1485900" cy="137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3483" y="246003"/>
            <a:ext cx="2661021" cy="17160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958" y="1295768"/>
            <a:ext cx="1314126" cy="22578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8704" y="2143019"/>
            <a:ext cx="2518105" cy="21439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34435" y="4843305"/>
            <a:ext cx="2712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α“(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Cmcm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)-orthorhombic martensitic transformation-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displacive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82462"/>
              </p:ext>
            </p:extLst>
          </p:nvPr>
        </p:nvGraphicFramePr>
        <p:xfrm>
          <a:off x="4507537" y="3103826"/>
          <a:ext cx="397667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4251"/>
                <a:gridCol w="794396"/>
                <a:gridCol w="166802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Alloy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Phase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Young’s Modulus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Ti-6Al-4V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r>
                        <a:rPr lang="en-US" sz="1600" dirty="0" smtClean="0"/>
                        <a:t>+</a:t>
                      </a:r>
                      <a:r>
                        <a:rPr lang="el-GR" sz="1600" dirty="0" smtClean="0"/>
                        <a:t>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110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Ti-35Nb-5Ta-7Zr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Ti-13Nb-13Zr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r>
                        <a:rPr lang="en-US" sz="1600" dirty="0" smtClean="0"/>
                        <a:t>“+</a:t>
                      </a:r>
                      <a:r>
                        <a:rPr lang="el-GR" sz="1600" dirty="0" smtClean="0"/>
                        <a:t>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79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Ti-25Nb-Ta-Zr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r>
                        <a:rPr lang="en-US" sz="1600" dirty="0" smtClean="0"/>
                        <a:t>+</a:t>
                      </a:r>
                      <a:r>
                        <a:rPr lang="el-GR" sz="1600" dirty="0" smtClean="0"/>
                        <a:t>ω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88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0583" y="5372451"/>
                <a:ext cx="4255057" cy="646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Bcc (</a:t>
                </a:r>
                <a:r>
                  <a:rPr lang="el-G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β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Im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m)- stable at high temperatures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3" y="5372451"/>
                <a:ext cx="4255057" cy="646908"/>
              </a:xfrm>
              <a:prstGeom prst="rect">
                <a:avLst/>
              </a:prstGeom>
              <a:blipFill rotWithShape="0">
                <a:blip r:embed="rId10"/>
                <a:stretch>
                  <a:fillRect l="-1289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0" y="6426326"/>
            <a:ext cx="115154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A. Jain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*, S.P. Ong*, G.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Hautier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W. Chen, W.D. Richards, S.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Dacek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Cholia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D. Gunter, D. Skinner, G.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Ceder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K.A.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Persson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APL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Materials, 2013, 1(1),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011002.</a:t>
            </a:r>
          </a:p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Long, H.J. Rack, Biomaterials. 19 (1998) 1621–1639. </a:t>
            </a:r>
          </a:p>
        </p:txBody>
      </p:sp>
      <p:pic>
        <p:nvPicPr>
          <p:cNvPr id="20" name="Picture 19" descr="PhasesLogo.pn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3113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Entropy difference between slow cooled and quenched samples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Phonon DOS show differences which concludes that they formed the different phases expected</a:t>
            </a:r>
          </a:p>
          <a:p>
            <a:r>
              <a:rPr lang="en-US" smtClean="0"/>
              <a:t>Entropy difference between samples increases with increasing Nb </a:t>
            </a:r>
          </a:p>
          <a:p>
            <a:r>
              <a:rPr lang="en-US" smtClean="0"/>
              <a:t>Further investigation is required to 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7" name="Picture 16" descr="Phases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3850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675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latin typeface="Arial" charset="0"/>
                <a:ea typeface="Arial" charset="0"/>
                <a:cs typeface="Arial" charset="0"/>
              </a:rPr>
              <a:t>Ti-Nb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 Diffraction Patterns and phase fractions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37540511"/>
              </p:ext>
            </p:extLst>
          </p:nvPr>
        </p:nvGraphicFramePr>
        <p:xfrm>
          <a:off x="6172200" y="1219994"/>
          <a:ext cx="51816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6500"/>
                <a:gridCol w="866140"/>
                <a:gridCol w="1036320"/>
                <a:gridCol w="1036320"/>
                <a:gridCol w="103632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x(</a:t>
                      </a:r>
                      <a:r>
                        <a:rPr lang="en-US" dirty="0" err="1" smtClean="0"/>
                        <a:t>Nb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Phase Fraction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omega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Quenched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Slow</a:t>
                      </a:r>
                    </a:p>
                    <a:p>
                      <a:r>
                        <a:rPr lang="en-US" dirty="0" smtClean="0"/>
                        <a:t>Cooled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31</a:t>
            </a:fld>
            <a:endParaRPr lang="en-US"/>
          </a:p>
        </p:txBody>
      </p:sp>
      <p:pic>
        <p:nvPicPr>
          <p:cNvPr id="6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1257" t="48852" r="1682" b="42727"/>
          <a:stretch/>
        </p:blipFill>
        <p:spPr>
          <a:xfrm>
            <a:off x="4159584" y="2150186"/>
            <a:ext cx="1479884" cy="529390"/>
          </a:xfrm>
          <a:prstGeom prst="rect">
            <a:avLst/>
          </a:prstGeom>
        </p:spPr>
      </p:pic>
      <p:graphicFrame>
        <p:nvGraphicFramePr>
          <p:cNvPr id="10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9627749"/>
              </p:ext>
            </p:extLst>
          </p:nvPr>
        </p:nvGraphicFramePr>
        <p:xfrm>
          <a:off x="6858000" y="5131752"/>
          <a:ext cx="414528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6500"/>
                <a:gridCol w="866140"/>
                <a:gridCol w="1036320"/>
                <a:gridCol w="103632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x(</a:t>
                      </a:r>
                      <a:r>
                        <a:rPr lang="en-US" dirty="0" err="1" smtClean="0"/>
                        <a:t>Nb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Phase Fraction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 err="1" smtClean="0"/>
                        <a:t>Friak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-19652" y="6590670"/>
            <a:ext cx="109855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Friák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et al.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Materials (Basel).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5, no. 10, pp. 1853–1872, 2012.; 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Picture 10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0817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thermodynamic database to predict the phase stabilities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-(Sn)-Ta-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Established a elastic database to predict the elastic properties of the BCC phase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Studied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elastic properties, phase stability and transformation of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phases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Phases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269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Determine Elastic properties of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samples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Temperature dependence of the phonon DOS </a:t>
            </a:r>
          </a:p>
          <a:p>
            <a:r>
              <a:rPr lang="en-US" dirty="0" smtClean="0"/>
              <a:t>DFT results will be used to model the </a:t>
            </a:r>
            <a:r>
              <a:rPr lang="el-GR" dirty="0" smtClean="0"/>
              <a:t>α</a:t>
            </a:r>
            <a:r>
              <a:rPr lang="en-US" dirty="0" smtClean="0"/>
              <a:t>” and </a:t>
            </a:r>
            <a:r>
              <a:rPr lang="el-GR" dirty="0" smtClean="0"/>
              <a:t>ω</a:t>
            </a:r>
            <a:r>
              <a:rPr lang="en-US" dirty="0" smtClean="0"/>
              <a:t> phases </a:t>
            </a:r>
          </a:p>
          <a:p>
            <a:r>
              <a:rPr lang="en-US" dirty="0" smtClean="0"/>
              <a:t>New theoretic framework (partition function approach) to improve Helmholtz energy entropy values</a:t>
            </a:r>
          </a:p>
          <a:p>
            <a:endParaRPr lang="en-US" dirty="0" smtClean="0"/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Finish the thermodynamic modeling of the Sn binary and ternary systems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Introduce the hcp phase and interaction parameters for the non-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containing systems to the elastic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Phases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013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Advisor-Dr. Liu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Collaborators-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Dr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 Ji-Cheng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Zhao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and Dr. Michael Manley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Committee members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Phases Research Lab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Family, boyfriend and friends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Funding Sources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DOE- Science Graduate Research Award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NSF-NRT funding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NSF-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Grant 1333999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NSF Grant No. ACI-1053575 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DOE Grant No. DE-AC02-05CH11231 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Phases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93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Backup Slides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9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PAW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Projector augmented wave method to describe the electron-ion interactions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transforming rapidly oscillating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wavefunctions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 around the nucleus into smooth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wavefunctions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which are more computationally convenient, and provides a way to calculate all-electron properties from these smooth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wavefunctions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. </a:t>
                </a:r>
                <a:endParaRPr lang="en-US" dirty="0" smtClean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GGA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Generalized gradient approximation by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Perdew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Burke and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Ernzerhof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-exchange correlation functional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estimate the contribution of each volume element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𝑋𝐶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𝑛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based upon the magnitude and gradient of the electron density within that element</a:t>
                </a:r>
              </a:p>
              <a:p>
                <a:pPr lvl="1"/>
                <a:endParaRPr lang="en-US" dirty="0" smtClean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36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27113"/>
            <a:ext cx="108622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G. </a:t>
            </a:r>
            <a:r>
              <a:rPr lang="en-US" sz="1100" dirty="0" err="1"/>
              <a:t>Kresse</a:t>
            </a:r>
            <a:r>
              <a:rPr lang="en-US" sz="1100" dirty="0"/>
              <a:t>, D. </a:t>
            </a:r>
            <a:r>
              <a:rPr lang="en-US" sz="1100" dirty="0" err="1"/>
              <a:t>Joubert</a:t>
            </a:r>
            <a:r>
              <a:rPr lang="en-US" sz="1100" dirty="0"/>
              <a:t>, From </a:t>
            </a:r>
            <a:r>
              <a:rPr lang="en-US" sz="1100" dirty="0" err="1"/>
              <a:t>ultrasoft</a:t>
            </a:r>
            <a:r>
              <a:rPr lang="en-US" sz="1100" dirty="0"/>
              <a:t> pseudopotentials to the projector augmented-wave method, Phys. Rev. B. 59 (1999) </a:t>
            </a:r>
            <a:r>
              <a:rPr lang="en-US" sz="1100" dirty="0" smtClean="0"/>
              <a:t>1758–1775.</a:t>
            </a:r>
          </a:p>
          <a:p>
            <a:r>
              <a:rPr lang="en-US" sz="1100" dirty="0" smtClean="0"/>
              <a:t>J.P</a:t>
            </a:r>
            <a:r>
              <a:rPr lang="en-US" sz="1100" dirty="0"/>
              <a:t>. </a:t>
            </a:r>
            <a:r>
              <a:rPr lang="en-US" sz="1100" dirty="0" err="1"/>
              <a:t>Perdew</a:t>
            </a:r>
            <a:r>
              <a:rPr lang="en-US" sz="1100" dirty="0"/>
              <a:t>, K. Burke, M. </a:t>
            </a:r>
            <a:r>
              <a:rPr lang="en-US" sz="1100" dirty="0" err="1"/>
              <a:t>Ernzerhof</a:t>
            </a:r>
            <a:r>
              <a:rPr lang="en-US" sz="1100" dirty="0"/>
              <a:t>, </a:t>
            </a:r>
            <a:r>
              <a:rPr lang="en-US" sz="1100" dirty="0" smtClean="0"/>
              <a:t>Phys</a:t>
            </a:r>
            <a:r>
              <a:rPr lang="en-US" sz="1100" dirty="0"/>
              <a:t>. Rev. Lett. 77 (1996) 3865</a:t>
            </a:r>
          </a:p>
        </p:txBody>
      </p:sp>
    </p:spTree>
    <p:extLst>
      <p:ext uri="{BB962C8B-B14F-4D97-AF65-F5344CB8AC3E}">
        <p14:creationId xmlns:p14="http://schemas.microsoft.com/office/powerpoint/2010/main" val="184025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PW91 vs PBE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PW91 is the first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reasonable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GGA that can be reliably used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over 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very wide range of materials.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PW91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contains much of the known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correct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physics of the exchange and correlation interactions.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PBE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based on PW91 containing the correct features of LDA but the correct (but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hopefully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important!) features of PW91 that are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ignored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Correct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2nd order gradient coefficients of ex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slowly varying limit.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Correct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non-uniform scaling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εx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limits where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tend to infinity.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593824"/>
            <a:ext cx="108622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J.P</a:t>
            </a:r>
            <a:r>
              <a:rPr lang="en-US" sz="1100" dirty="0"/>
              <a:t>. </a:t>
            </a:r>
            <a:r>
              <a:rPr lang="en-US" sz="1100" dirty="0" err="1"/>
              <a:t>Perdew</a:t>
            </a:r>
            <a:r>
              <a:rPr lang="en-US" sz="1100" dirty="0"/>
              <a:t>, K. Burke, M. </a:t>
            </a:r>
            <a:r>
              <a:rPr lang="en-US" sz="1100" dirty="0" err="1"/>
              <a:t>Ernzerhof</a:t>
            </a:r>
            <a:r>
              <a:rPr lang="en-US" sz="1100" dirty="0"/>
              <a:t>, </a:t>
            </a:r>
            <a:r>
              <a:rPr lang="en-US" sz="1100" dirty="0" smtClean="0"/>
              <a:t>Phys</a:t>
            </a:r>
            <a:r>
              <a:rPr lang="en-US" sz="1100" dirty="0"/>
              <a:t>. Rev. Lett. 77 (1996) 3865</a:t>
            </a:r>
          </a:p>
        </p:txBody>
      </p:sp>
    </p:spTree>
    <p:extLst>
      <p:ext uri="{BB962C8B-B14F-4D97-AF65-F5344CB8AC3E}">
        <p14:creationId xmlns:p14="http://schemas.microsoft.com/office/powerpoint/2010/main" val="1185041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CALPHAD methodology binary solution phases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Pre>
                      <m:sPre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Pre>
                          <m:sPre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Pre>
                              <m:sPre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</m:e>
                            </m:sPre>
                          </m:e>
                        </m:sPre>
                      </m:e>
                    </m:sPre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mole fraction of element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j </a:t>
                </a:r>
              </a:p>
              <a:p>
                <a:pPr lvl="1"/>
                <a:r>
                  <a:rPr lang="en-US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molar Gibb energy of the pure elements</a:t>
                </a:r>
              </a:p>
              <a:p>
                <a:pPr lvl="1"/>
                <a:r>
                  <a:rPr lang="en-US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XS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excess Gibbs energy</a:t>
                </a: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𝑋𝑆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/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sup>
                                </m:sSup>
                              </m:e>
                            </m:sPre>
                          </m:e>
                        </m:nary>
                      </m:e>
                    </m:sPre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Pre>
                      <m:sPre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81001"/>
            <a:ext cx="9582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Z.K.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Diffus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30 (2009) 517–534.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54100" y="5127347"/>
                <a:ext cx="8262390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𝐶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00" y="5127347"/>
                <a:ext cx="8262390" cy="894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35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CALPHAD modeling ternary solution phases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Pre>
                      <m:sPrePr>
                        <m:ctrlPr>
                          <a:rPr lang="en-US" i="1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Pre>
                          <m:sPre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Pre>
                              <m:sPre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bSup>
                              </m:e>
                            </m:sPr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𝑅𝑇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Pre>
                              <m:sPre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</m:e>
                            </m:sPre>
                          </m:e>
                        </m:sPre>
                      </m:e>
                    </m:sPre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mole fraction of element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j, k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molar Gibb energy of the pure elements</a:t>
                </a:r>
              </a:p>
              <a:p>
                <a:pPr lvl="1"/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XS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excess Gibbs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energy</a:t>
                </a:r>
                <a:endParaRPr lang="en-US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𝑋𝑆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/>
                          <m:e>
                            <m:sPre>
                              <m:sPre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sup>
                                </m:sSup>
                              </m:e>
                            </m:sPre>
                          </m:e>
                        </m:nary>
                      </m:e>
                    </m:sPre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Pre>
                              <m:sPrePr>
                                <m:ctrlPr>
                                  <a:rPr lang="en-US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Pre>
                                  <m:sPre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p>
                                    </m:sSubSup>
                                  </m:e>
                                </m:sPr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Pre>
                                  <m:sPre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p>
                                    </m:sSubSup>
                                  </m:e>
                                </m:sPr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sPre>
                          </m:e>
                        </m:d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δ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i,j,k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=(1-x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)/3</a:t>
                </a: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</m:e>
                    </m:sPre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i="1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sPre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Pre>
                      <m:sPrePr>
                        <m:ctrlPr>
                          <a:rPr lang="en-US" i="1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sPre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81001"/>
            <a:ext cx="9582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Z.K.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Diffus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30 (2009) 517–534.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8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equilibrium phase stability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 a thermodynamic and elastic database for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metastable phase stability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the elastic properties, phase stability and transformation of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Phases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189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modeling stoichiometric compounds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Pre>
                          <m:sPre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𝑆𝐸𝑅</m:t>
                                </m:r>
                              </m:sup>
                            </m:sSubSup>
                          </m:e>
                        </m:sPr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sPre>
                          <m:sPre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𝑆𝐸𝑅</m:t>
                                </m:r>
                              </m:sup>
                            </m:sSubSup>
                          </m:e>
                        </m:sPre>
                      </m:e>
                    </m:sPre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81001"/>
            <a:ext cx="9582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Z.K.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Diffus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30 (2009) 517–534.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1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EOS Fitting, Debye Model, Phonon Model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Birch-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Murnaghan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(BM4) fitting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equation</a:t>
                </a:r>
                <a:endParaRPr lang="en-US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T-el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based on electronic density of states and calculated with Fermi-Dirac statistics E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el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Ts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el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trlPr>
                              <a:rPr lang="en-US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nary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Vibrational contribution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Phonon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𝑣𝑖𝑏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nary>
                      <m:nary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𝑠𝑖𝑛h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6385" y="6581001"/>
            <a:ext cx="121983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Y. Wang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et al.,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52 (2004) 2665–2671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S.L. Shang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et al. 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47 (2010) 1040–1048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A. Wang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37 (2012) 126–131.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2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Debye Scaling Factor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𝑣𝑖𝑏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𝑙𝑛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i="1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Debye temperature,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temperature, and </a:t>
                </a:r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D[</a:t>
                </a: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i="1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(V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)/T]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Debye function</a:t>
                </a:r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Debye temperature scaling factor, γ the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Grüneisen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parameter determined by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B’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pressure derivative of bulk modulus,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equilibrium bulk modulus,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atomic mass, and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equilibrium volume</a:t>
                </a:r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1−2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υ is the Poisson’s ratio, which can be calculated from the elastic stiffness constants in terms of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Hill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(H)  approximations  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r="-870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6385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X.L.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98 (2015) 34–41.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65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Partition Function Approach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Calculate Entropy that takes into account the statistical competition between </a:t>
                </a:r>
                <a:r>
                  <a:rPr lang="en-US" smtClean="0"/>
                  <a:t>the states </a:t>
                </a:r>
              </a:p>
              <a:p>
                <a:r>
                  <a:rPr lang="en-US" smtClean="0"/>
                  <a:t>Combined </a:t>
                </a:r>
                <a:r>
                  <a:rPr lang="en-US" dirty="0" smtClean="0"/>
                  <a:t>Helmholtz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func>
                          </m:e>
                        </m:nary>
                      </m:e>
                    </m:d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US" dirty="0" smtClean="0"/>
                  <a:t>,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𝑆𝐶𝐸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𝑆𝐶𝐸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45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Ti-Nb</a:t>
            </a:r>
            <a:r>
              <a:rPr lang="en-US" dirty="0" smtClean="0"/>
              <a:t>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x(</a:t>
            </a:r>
            <a:r>
              <a:rPr lang="en-US" dirty="0" err="1" smtClean="0"/>
              <a:t>Nb</a:t>
            </a:r>
            <a:r>
              <a:rPr lang="en-US" dirty="0" smtClean="0"/>
              <a:t>) 0.1, 0.12, 0.18, 0.2</a:t>
            </a:r>
          </a:p>
          <a:p>
            <a:pPr lvl="1"/>
            <a:r>
              <a:rPr lang="en-US" dirty="0" smtClean="0"/>
              <a:t>Samples were made by arc melting</a:t>
            </a:r>
          </a:p>
          <a:p>
            <a:pPr lvl="1"/>
            <a:r>
              <a:rPr lang="en-US" dirty="0" smtClean="0"/>
              <a:t>Cylindrical shapes 0.7 in diameter, 0.7 in thickness</a:t>
            </a:r>
          </a:p>
          <a:p>
            <a:pPr lvl="1"/>
            <a:r>
              <a:rPr lang="en-US" dirty="0" smtClean="0"/>
              <a:t>Lindberg tube furnace to anneal at 1273 K 24 hours</a:t>
            </a:r>
          </a:p>
          <a:p>
            <a:pPr lvl="2"/>
            <a:r>
              <a:rPr lang="en-US" dirty="0" smtClean="0"/>
              <a:t>Slow cooled and quenched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74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Neutron Scattering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ARCS- Angular-Range Chopper Spectrometer</a:t>
            </a:r>
          </a:p>
          <a:p>
            <a:pPr lvl="1"/>
            <a:r>
              <a:rPr lang="en-US" dirty="0" smtClean="0"/>
              <a:t>Two incident neutron energies E=25meV and 50 </a:t>
            </a:r>
            <a:r>
              <a:rPr lang="en-US" dirty="0" err="1" smtClean="0"/>
              <a:t>meV</a:t>
            </a:r>
            <a:r>
              <a:rPr lang="en-US" dirty="0" smtClean="0"/>
              <a:t> at the 300 ,500, 700, 900, 1100 K temperatures</a:t>
            </a:r>
          </a:p>
          <a:p>
            <a:pPr lvl="1"/>
            <a:r>
              <a:rPr lang="en-US" dirty="0" smtClean="0"/>
              <a:t>Vanadium sample holders-low coherent scattering for neutrons</a:t>
            </a:r>
          </a:p>
          <a:p>
            <a:r>
              <a:rPr lang="en-US" dirty="0" smtClean="0"/>
              <a:t>Diffraction-elastic scattering, distance between scattering planes and modeled as a Gaussian function</a:t>
            </a:r>
          </a:p>
          <a:p>
            <a:r>
              <a:rPr lang="en-US" dirty="0" smtClean="0"/>
              <a:t>phonon DOS using an iterative method to remove the elastic and multi-phonon contributions</a:t>
            </a:r>
          </a:p>
          <a:p>
            <a:pPr lvl="1"/>
            <a:r>
              <a:rPr lang="en-US" dirty="0" smtClean="0"/>
              <a:t>Multi-phonon scattering event-is when multiple phonons are involved </a:t>
            </a:r>
          </a:p>
          <a:p>
            <a:pPr lvl="1"/>
            <a:r>
              <a:rPr lang="en-US" dirty="0" smtClean="0"/>
              <a:t>Single phonon scattering event-phonon frequencies and eigenvectors</a:t>
            </a:r>
          </a:p>
          <a:p>
            <a:pPr lvl="1"/>
            <a:r>
              <a:rPr lang="en-US" dirty="0"/>
              <a:t>Coherent-depends on direction of q</a:t>
            </a:r>
          </a:p>
          <a:p>
            <a:pPr lvl="1"/>
            <a:r>
              <a:rPr lang="en-US" dirty="0"/>
              <a:t>Incoherent-scattering is uniform in all directions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358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8688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Phonon DOS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3200"/>
                <a:ext cx="10515600" cy="47037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Trial phonon DOS </a:t>
                </a:r>
              </a:p>
              <a:p>
                <a:pPr lvl="1"/>
                <a:r>
                  <a:rPr lang="en-US" dirty="0" smtClean="0"/>
                  <a:t>Modify measured signal S(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 by suppressing the elastic peak then constrain so that </a:t>
                </a:r>
                <a:r>
                  <a:rPr lang="en-US" dirty="0" err="1" smtClean="0"/>
                  <a:t>dS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)/d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mr-IN" dirty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/>
                  <a:t>=0 when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→0 (according to hydrodynamic limit)</a:t>
                </a:r>
              </a:p>
              <a:p>
                <a:pPr lvl="1"/>
                <a:r>
                  <a:rPr lang="en-US" b="0" dirty="0" smtClean="0"/>
                  <a:t>Time dependent self-correlation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b>
                      <m:sup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𝜚</m:t>
                                </m:r>
                              </m:e>
                            </m:d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d>
                          <m:d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</m:e>
                        </m:d>
                        <m:sSup>
                          <m:sSup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endParaRPr lang="en-US" b="0" dirty="0" smtClean="0"/>
              </a:p>
              <a:p>
                <a:pPr lvl="2"/>
                <a:r>
                  <a:rPr lang="en-US" dirty="0" smtClean="0"/>
                  <a:t>Z(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 phonon DOS as a function of phonon frequency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 and n(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 is the thermal occupancy factor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𝑡𝑜𝑡𝑎𝑙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d>
                      <m:dPr>
                        <m:ctrlPr>
                          <a:rPr lang="mr-IN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ℏ</m:t>
                            </m:r>
                          </m:den>
                        </m:f>
                        <m:sSup>
                          <m:sSup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𝜚</m:t>
                                </m:r>
                              </m:e>
                            </m:d>
                            <m:d>
                              <m:dPr>
                                <m:begChr m:val="⟨"/>
                                <m:endChr m:val="⟩"/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sup>
                        </m:sSup>
                      </m:e>
                    </m:nary>
                    <m:nary>
                      <m:naryPr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b>
                      <m:sup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𝑑𝑡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𝜚</m:t>
                                </m:r>
                              </m:e>
                            </m:d>
                            <m:f>
                              <m:fPr>
                                <m:type m:val="lin"/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</m:t>
                                </m:r>
                              </m:den>
                            </m:f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mr-IN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𝐸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mr-IN" b="0" i="1" smtClean="0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mr-IN" b="0" i="1" smtClean="0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𝜚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ℏ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mr-I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sup>
                    </m:sSup>
                  </m:oMath>
                </a14:m>
                <a:r>
                  <a:rPr lang="en-US" dirty="0" smtClean="0"/>
                  <a:t> Debye-Waller factor described by the mean square atomic displacement</a:t>
                </a:r>
              </a:p>
              <a:p>
                <a:pPr lvl="2"/>
                <a:r>
                  <a:rPr lang="en-US" dirty="0" smtClean="0"/>
                  <a:t>M is mass,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ℏ</m:t>
                    </m:r>
                  </m:oMath>
                </a14:m>
                <a:r>
                  <a:rPr lang="en-US" dirty="0" smtClean="0"/>
                  <a:t> plancks constant, bracketed area is Gaussian instrument energy resolution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−ℏ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ℏ</m:t>
                                    </m:r>
                                    <m: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𝜚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𝐸</m:t>
                                    </m:r>
                                  </m:den>
                                </m:f>
                              </m:e>
                            </m:rad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3200"/>
                <a:ext cx="10515600" cy="4703763"/>
              </a:xfrm>
              <a:blipFill rotWithShape="0">
                <a:blip r:embed="rId2"/>
                <a:stretch>
                  <a:fillRect l="-1043" t="-2205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95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Phonon DOS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Taylor expansion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𝑡𝑜𝑡𝑎𝑙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</m:oMath>
                </a14:m>
                <a:r>
                  <a:rPr lang="en-US" dirty="0" smtClean="0"/>
                  <a:t>when G(t)=0 the zeroth order predicts the </a:t>
                </a:r>
                <a:r>
                  <a:rPr lang="en-US" dirty="0"/>
                  <a:t>incoherent </a:t>
                </a:r>
                <a:r>
                  <a:rPr lang="en-US" dirty="0" smtClean="0"/>
                  <a:t>elastic </a:t>
                </a:r>
                <a:r>
                  <a:rPr lang="en-US" dirty="0"/>
                  <a:t>scattering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and the first order term predicts the incoherent one-phonon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</m:oMath>
                </a14:m>
                <a:r>
                  <a:rPr lang="en-US" dirty="0" smtClean="0"/>
                  <a:t>scattering</a:t>
                </a:r>
              </a:p>
              <a:p>
                <a:r>
                  <a:rPr lang="en-US" dirty="0" smtClean="0"/>
                  <a:t>The multi-phonon incoherent can be calculated by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𝑡𝑜𝑡𝑎𝑙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</m:oMath>
                </a14:m>
                <a:r>
                  <a:rPr lang="en-US" dirty="0" smtClean="0"/>
                  <a:t> good approximation for the multi-phonon coherent scattering contribution and then the one-phonon 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𝑍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∗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> procedure was repeated three times to converge within statistical errors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541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00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-X Relaxation Calculations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0"/>
                <a:gridCol w="1314450"/>
                <a:gridCol w="1314450"/>
                <a:gridCol w="1314450"/>
                <a:gridCol w="1314450"/>
                <a:gridCol w="1314450"/>
                <a:gridCol w="1314450"/>
                <a:gridCol w="13144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Ti15Mo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Ti53Nb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4x4x4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Ti7Mo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Ti7Nb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Ti53Zr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3x3x3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75Ti25Mo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4x4x4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50Ti50Mo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Ti53Ta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25Ti75Ti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Ti7Ta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Mo15Ti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5x5x5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Zr15Ti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Mo53Ti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Ti15Sn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38350" y="5495409"/>
            <a:ext cx="897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Gamma centered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Monkhorst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-Pack grids; NSW=50, ENCUT 310, High Precision, SQS are 16-atom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31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-X-Y Relaxation Calculations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 ternary SQS calculations</a:t>
            </a:r>
          </a:p>
          <a:p>
            <a:pPr lvl="1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TiXY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- 12-Ti, 12-X, 12-Y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Ti2XY- 16-Ti, 8-X, 8-Y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Ti6XY- 48-Ti, 8-X, 8-Y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KPOINTS were gamma centered M-P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4x4x4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X0.5Y0.5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16 atom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KPOINTS were gamma centered M-P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Encut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310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High Precision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Sigma 0.2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NSW 50</a:t>
            </a: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07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equilibrium phase stability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 a thermodynamic and elastic database for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metastable phase stability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the elastic properties, phase stability and transformation of </a:t>
            </a:r>
            <a:r>
              <a:rPr lang="el-GR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Phases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460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7127"/>
            <a:ext cx="10515600" cy="111719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Modeling-Binary Systems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" y="1488200"/>
            <a:ext cx="3556000" cy="361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744" y="1488200"/>
            <a:ext cx="3556000" cy="3619500"/>
          </a:xfrm>
          <a:prstGeom prst="rect">
            <a:avLst/>
          </a:prstGeom>
        </p:spPr>
      </p:pic>
      <p:pic>
        <p:nvPicPr>
          <p:cNvPr id="904" name="Picture 9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963" y="1488200"/>
            <a:ext cx="3949700" cy="3619500"/>
          </a:xfrm>
          <a:prstGeom prst="rect">
            <a:avLst/>
          </a:prstGeom>
        </p:spPr>
      </p:pic>
      <p:sp>
        <p:nvSpPr>
          <p:cNvPr id="905" name="Rectangle 904"/>
          <p:cNvSpPr/>
          <p:nvPr/>
        </p:nvSpPr>
        <p:spPr>
          <a:xfrm>
            <a:off x="0" y="6538912"/>
            <a:ext cx="95011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W.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Xiong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Y. Du, Y. Liu, B.Y. Huang, H.H. Xu, H.L. Chen, Z.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Pan,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Calphad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-Computer Coupling Phase Diagrams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Thermochem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28 (2004) 133–140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7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7127"/>
            <a:ext cx="10515600" cy="111719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Modeling-Binary Systems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488200"/>
            <a:ext cx="3479800" cy="361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194" y="1488200"/>
            <a:ext cx="3467100" cy="361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963" y="1488200"/>
            <a:ext cx="3505200" cy="3619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56350"/>
            <a:ext cx="108537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R.J. Perez, B.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Sundman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Calphad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-Computer Coupling Phase Diagrams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Thermochem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27 (2003)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253–262.;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J.P.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Abriata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J.C.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Bolcich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Bull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Alloy Phase Diagrams. 3 (1982)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34–44.;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A.F.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Guillermet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,, J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Alloys Compd. 226 (1995)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174–184.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92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-Mo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0435" y="1825625"/>
            <a:ext cx="4497130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52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83521" t="43691" b="47147"/>
          <a:stretch/>
        </p:blipFill>
        <p:spPr>
          <a:xfrm>
            <a:off x="8428113" y="2083949"/>
            <a:ext cx="2516112" cy="101025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396335"/>
            <a:ext cx="10944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Ansara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Dinsdale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M.H. Rand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European Communities, Brussels and Luxembourg,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1998.;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J.L.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Murray,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Bull. Alloy Phase Diagrams. 2 (1981)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185–192.;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Uesugi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S. Miyamae, K.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Higashi,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Mater. Trans. 54 (2013)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484–492.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67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7283" y="1730673"/>
            <a:ext cx="4774829" cy="44828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53</a:t>
            </a:fld>
            <a:endParaRPr lang="en-US"/>
          </a:p>
        </p:txBody>
      </p:sp>
      <p:pic>
        <p:nvPicPr>
          <p:cNvPr id="875" name="Content Placeholder 87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876" name="Picture 875"/>
          <p:cNvPicPr>
            <a:picLocks noChangeAspect="1"/>
          </p:cNvPicPr>
          <p:nvPr/>
        </p:nvPicPr>
        <p:blipFill rotWithShape="1">
          <a:blip r:embed="rId4"/>
          <a:srcRect l="84270" t="46111" r="999" b="47321"/>
          <a:stretch/>
        </p:blipFill>
        <p:spPr>
          <a:xfrm>
            <a:off x="8763000" y="2151095"/>
            <a:ext cx="2237936" cy="720693"/>
          </a:xfrm>
          <a:prstGeom prst="rect">
            <a:avLst/>
          </a:prstGeom>
        </p:spPr>
      </p:pic>
      <p:sp>
        <p:nvSpPr>
          <p:cNvPr id="877" name="Rectangle 876"/>
          <p:cNvSpPr/>
          <p:nvPr/>
        </p:nvSpPr>
        <p:spPr>
          <a:xfrm>
            <a:off x="0" y="6535017"/>
            <a:ext cx="10453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J.L. Murray,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ASM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Int. (1987)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354.;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Ansara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Dinsdale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M.H. Rand,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European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Communities, Brussels and Luxembourg,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1998.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92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7263" y="1825625"/>
            <a:ext cx="4160837" cy="43527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54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538912"/>
            <a:ext cx="109442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K.C.H. Kumar, P. </a:t>
            </a:r>
            <a:r>
              <a:rPr lang="en-US" sz="1200" dirty="0" err="1"/>
              <a:t>Wollants</a:t>
            </a:r>
            <a:r>
              <a:rPr lang="en-US" sz="1200" dirty="0"/>
              <a:t>, L. </a:t>
            </a:r>
            <a:r>
              <a:rPr lang="en-US" sz="1200" dirty="0" err="1"/>
              <a:t>Delaey</a:t>
            </a:r>
            <a:r>
              <a:rPr lang="en-US" sz="1200" dirty="0"/>
              <a:t>, </a:t>
            </a:r>
            <a:r>
              <a:rPr lang="en-US" sz="1200" dirty="0" smtClean="0"/>
              <a:t>J</a:t>
            </a:r>
            <a:r>
              <a:rPr lang="en-US" sz="1200" dirty="0"/>
              <a:t>. Alloys Compd. 206 (1994) 121–127 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66" name="Content Placeholder 46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470" name="Picture 469"/>
          <p:cNvPicPr>
            <a:picLocks noChangeAspect="1"/>
          </p:cNvPicPr>
          <p:nvPr/>
        </p:nvPicPr>
        <p:blipFill rotWithShape="1">
          <a:blip r:embed="rId4"/>
          <a:srcRect l="84894" t="48189" r="1249" b="45255"/>
          <a:stretch/>
        </p:blipFill>
        <p:spPr>
          <a:xfrm>
            <a:off x="7340049" y="2116159"/>
            <a:ext cx="2218290" cy="75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7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L. Na, W.H. </a:t>
            </a:r>
            <a:r>
              <a:rPr lang="en-US" sz="1100" dirty="0" err="1"/>
              <a:t>Warnes</a:t>
            </a:r>
            <a:r>
              <a:rPr lang="en-US" sz="1100" dirty="0"/>
              <a:t>, </a:t>
            </a:r>
            <a:r>
              <a:rPr lang="en-US" sz="1100" dirty="0" err="1" smtClean="0"/>
              <a:t>Ieee</a:t>
            </a:r>
            <a:r>
              <a:rPr lang="en-US" sz="1100" dirty="0" smtClean="0"/>
              <a:t> </a:t>
            </a:r>
            <a:r>
              <a:rPr lang="en-US" sz="1100" dirty="0"/>
              <a:t>Trans. Appl. </a:t>
            </a:r>
            <a:r>
              <a:rPr lang="en-US" sz="1100" dirty="0" err="1"/>
              <a:t>Supercond</a:t>
            </a:r>
            <a:r>
              <a:rPr lang="en-US" sz="1100" dirty="0"/>
              <a:t>. 11 (2001) 3800–3803.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8121038" y="582464"/>
            <a:ext cx="2827712" cy="790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596056"/>
            <a:ext cx="4445000" cy="444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85" y="1372816"/>
            <a:ext cx="4737100" cy="4203700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9982200" y="4867465"/>
            <a:ext cx="92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0" name="Picture 209"/>
          <p:cNvPicPr>
            <a:picLocks noChangeAspect="1"/>
          </p:cNvPicPr>
          <p:nvPr/>
        </p:nvPicPr>
        <p:blipFill rotWithShape="1">
          <a:blip r:embed="rId4"/>
          <a:srcRect l="85768" t="48185" r="998" b="45246"/>
          <a:stretch/>
        </p:blipFill>
        <p:spPr>
          <a:xfrm>
            <a:off x="2931090" y="4134969"/>
            <a:ext cx="2043274" cy="7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8121038" y="582464"/>
            <a:ext cx="2827712" cy="790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596056"/>
            <a:ext cx="4445000" cy="444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85" y="1372816"/>
            <a:ext cx="4737100" cy="4203700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9982200" y="4867465"/>
            <a:ext cx="92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0" name="Picture 209"/>
          <p:cNvPicPr>
            <a:picLocks noChangeAspect="1"/>
          </p:cNvPicPr>
          <p:nvPr/>
        </p:nvPicPr>
        <p:blipFill rotWithShape="1">
          <a:blip r:embed="rId4"/>
          <a:srcRect l="85768" t="48185" r="998" b="45246"/>
          <a:stretch/>
        </p:blipFill>
        <p:spPr>
          <a:xfrm>
            <a:off x="2931090" y="4134969"/>
            <a:ext cx="2043274" cy="732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98171"/>
            <a:ext cx="861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D.A.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Prokoshkin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Zakharova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Akad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Nauk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SSSR,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Dokl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., 1967: pp.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1382–1384.;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J.J.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English,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DTIC Document,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1961.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58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140975"/>
              </p:ext>
            </p:extLst>
          </p:nvPr>
        </p:nvGraphicFramePr>
        <p:xfrm>
          <a:off x="386288" y="5180296"/>
          <a:ext cx="4114800" cy="1011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591056"/>
                <a:gridCol w="1152144"/>
              </a:tblGrid>
              <a:tr h="37095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Parameters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8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BCC_A2 (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Ti,Mo,Ta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-15731.2</a:t>
                      </a:r>
                      <a:endParaRPr lang="en-US" sz="18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0" y="6568425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P.N. </a:t>
            </a:r>
            <a:r>
              <a:rPr lang="en-US" sz="1100" dirty="0" err="1"/>
              <a:t>Nikitin</a:t>
            </a:r>
            <a:r>
              <a:rPr lang="en-US" sz="1100" dirty="0"/>
              <a:t>, V.S. </a:t>
            </a:r>
            <a:r>
              <a:rPr lang="en-US" sz="1100" dirty="0" err="1" smtClean="0"/>
              <a:t>Mikheyev</a:t>
            </a:r>
            <a:r>
              <a:rPr lang="en-US" sz="1100" dirty="0" smtClean="0"/>
              <a:t>, </a:t>
            </a:r>
            <a:r>
              <a:rPr lang="en-US" sz="1100" dirty="0"/>
              <a:t>Russ. Metall. (1971) 144–147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-Mo-Ta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373070"/>
              </p:ext>
            </p:extLst>
          </p:nvPr>
        </p:nvGraphicFramePr>
        <p:xfrm>
          <a:off x="2039513" y="5577140"/>
          <a:ext cx="920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Equation" r:id="rId3" imgW="368300" imgH="228600" progId="Equation.3">
                  <p:embed/>
                </p:oleObj>
              </mc:Choice>
              <mc:Fallback>
                <p:oleObj name="Equation" r:id="rId3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513" y="5577140"/>
                        <a:ext cx="9207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0" name="Group 239"/>
          <p:cNvGrpSpPr/>
          <p:nvPr/>
        </p:nvGrpSpPr>
        <p:grpSpPr>
          <a:xfrm>
            <a:off x="5700703" y="3615719"/>
            <a:ext cx="6299433" cy="2961165"/>
            <a:chOff x="682614" y="6372340"/>
            <a:chExt cx="6299433" cy="2961165"/>
          </a:xfrm>
        </p:grpSpPr>
        <p:sp>
          <p:nvSpPr>
            <p:cNvPr id="241" name="Rectangle 240"/>
            <p:cNvSpPr/>
            <p:nvPr/>
          </p:nvSpPr>
          <p:spPr>
            <a:xfrm>
              <a:off x="687572" y="6372341"/>
              <a:ext cx="6294475" cy="2952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2" name="Picture 2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9650" y="6412019"/>
              <a:ext cx="3142397" cy="2908181"/>
            </a:xfrm>
            <a:prstGeom prst="rect">
              <a:avLst/>
            </a:prstGeom>
          </p:spPr>
        </p:pic>
        <p:pic>
          <p:nvPicPr>
            <p:cNvPr id="243" name="Picture 2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2614" y="6372340"/>
              <a:ext cx="3311303" cy="2961165"/>
            </a:xfrm>
            <a:prstGeom prst="rect">
              <a:avLst/>
            </a:prstGeom>
          </p:spPr>
        </p:pic>
        <p:sp>
          <p:nvSpPr>
            <p:cNvPr id="244" name="TextBox 243"/>
            <p:cNvSpPr txBox="1"/>
            <p:nvPr/>
          </p:nvSpPr>
          <p:spPr>
            <a:xfrm>
              <a:off x="6039376" y="8464972"/>
              <a:ext cx="533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3086802" y="8442536"/>
              <a:ext cx="391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2230558" y="8484964"/>
              <a:ext cx="923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73 K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2879724" y="6421413"/>
              <a:ext cx="309068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o-phase boundary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-single-phase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◑-two-phase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106" y="108505"/>
            <a:ext cx="4254500" cy="360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235" y="1059466"/>
            <a:ext cx="4775200" cy="34671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9"/>
          <a:srcRect l="84445" t="44247" b="47508"/>
          <a:stretch/>
        </p:blipFill>
        <p:spPr>
          <a:xfrm>
            <a:off x="2960263" y="3176532"/>
            <a:ext cx="2003100" cy="76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2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1290" y="6345042"/>
            <a:ext cx="2743200" cy="365125"/>
          </a:xfrm>
        </p:spPr>
        <p:txBody>
          <a:bodyPr/>
          <a:lstStyle/>
          <a:p>
            <a:fld id="{6332AFCF-B11C-4E6F-AAAB-ADEFC1891A18}" type="slidenum">
              <a:rPr lang="en-US" smtClean="0"/>
              <a:t>58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117" y="1531945"/>
            <a:ext cx="4874052" cy="46724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37733" y="691210"/>
            <a:ext cx="21984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99" y="1168224"/>
            <a:ext cx="5359400" cy="3797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85768" t="48185" r="998" b="45246"/>
          <a:stretch/>
        </p:blipFill>
        <p:spPr>
          <a:xfrm>
            <a:off x="3574587" y="3286126"/>
            <a:ext cx="1662506" cy="5959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24" y="6383454"/>
            <a:ext cx="10901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S.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Kar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D.M.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Lipkin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in: TMS 2008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Annu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Meet. Suppl. Proceedings, Vol 2 Mater.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Charact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Comput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Model., Minerals, Metals &amp; Materials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Soc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Warrendale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2008: pp.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237–243.;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D.A.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Prokoshkin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Zakharova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Akad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Nauk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SSSR,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Dokl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., 1967: pp. 1382–1384 </a:t>
            </a:r>
          </a:p>
        </p:txBody>
      </p:sp>
    </p:spTree>
    <p:extLst>
      <p:ext uri="{BB962C8B-B14F-4D97-AF65-F5344CB8AC3E}">
        <p14:creationId xmlns:p14="http://schemas.microsoft.com/office/powerpoint/2010/main" val="18449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Nb-Zr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1290" y="6345042"/>
            <a:ext cx="2743200" cy="365125"/>
          </a:xfrm>
        </p:spPr>
        <p:txBody>
          <a:bodyPr/>
          <a:lstStyle/>
          <a:p>
            <a:fld id="{6332AFCF-B11C-4E6F-AAAB-ADEFC1891A18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516129"/>
            <a:ext cx="109013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L. Lin, L. </a:t>
            </a:r>
            <a:r>
              <a:rPr lang="en-US" sz="1200" dirty="0" err="1"/>
              <a:t>Delaey</a:t>
            </a:r>
            <a:r>
              <a:rPr lang="en-US" sz="1200" dirty="0"/>
              <a:t>, O. </a:t>
            </a:r>
            <a:r>
              <a:rPr lang="en-US" sz="1200" dirty="0" err="1"/>
              <a:t>VanDerBiest</a:t>
            </a:r>
            <a:r>
              <a:rPr lang="en-US" sz="1200" dirty="0"/>
              <a:t>, P. </a:t>
            </a:r>
            <a:r>
              <a:rPr lang="en-US" sz="1200" dirty="0" err="1"/>
              <a:t>Wollants</a:t>
            </a:r>
            <a:r>
              <a:rPr lang="en-US" sz="1200" dirty="0"/>
              <a:t>, </a:t>
            </a:r>
            <a:r>
              <a:rPr lang="en-US" sz="1200" dirty="0" smtClean="0"/>
              <a:t>Scr</a:t>
            </a:r>
            <a:r>
              <a:rPr lang="en-US" sz="1200" dirty="0"/>
              <a:t>. Mater. 34 (1996) </a:t>
            </a:r>
            <a:r>
              <a:rPr lang="en-US" sz="1200" dirty="0" smtClean="0"/>
              <a:t>1411–1416.; </a:t>
            </a:r>
            <a:r>
              <a:rPr lang="en-US" sz="1200" dirty="0"/>
              <a:t>M. Hoch, D.B. </a:t>
            </a:r>
            <a:r>
              <a:rPr lang="en-US" sz="1200" dirty="0" err="1" smtClean="0"/>
              <a:t>Butrymow</a:t>
            </a:r>
            <a:r>
              <a:rPr lang="en-US" sz="1200" dirty="0" smtClean="0"/>
              <a:t>, </a:t>
            </a:r>
            <a:r>
              <a:rPr lang="en-US" sz="1200" dirty="0"/>
              <a:t>Trans. Metall. Soc. AIME. 230 (1964) 186–192</a:t>
            </a:r>
            <a:r>
              <a:rPr lang="en-US" sz="1200" dirty="0" smtClean="0"/>
              <a:t> 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159" y="387776"/>
            <a:ext cx="3403600" cy="3441700"/>
          </a:xfrm>
          <a:prstGeom prst="rect">
            <a:avLst/>
          </a:prstGeom>
        </p:spPr>
      </p:pic>
      <p:pic>
        <p:nvPicPr>
          <p:cNvPr id="605" name="Picture 6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389" y="3325450"/>
            <a:ext cx="3263900" cy="3289300"/>
          </a:xfrm>
          <a:prstGeom prst="rect">
            <a:avLst/>
          </a:prstGeom>
        </p:spPr>
      </p:pic>
      <p:sp>
        <p:nvSpPr>
          <p:cNvPr id="606" name="TextBox 605"/>
          <p:cNvSpPr txBox="1"/>
          <p:nvPr/>
        </p:nvSpPr>
        <p:spPr>
          <a:xfrm>
            <a:off x="9515475" y="1304133"/>
            <a:ext cx="2036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07" name="TextBox 606"/>
          <p:cNvSpPr txBox="1"/>
          <p:nvPr/>
        </p:nvSpPr>
        <p:spPr>
          <a:xfrm>
            <a:off x="9412914" y="5663497"/>
            <a:ext cx="11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8" name="TextBox 607"/>
          <p:cNvSpPr txBox="1"/>
          <p:nvPr/>
        </p:nvSpPr>
        <p:spPr>
          <a:xfrm>
            <a:off x="6755653" y="2780841"/>
            <a:ext cx="89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0" name="Picture 6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65" y="1494854"/>
            <a:ext cx="4648200" cy="4064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85768" t="48185" r="998" b="45246"/>
          <a:stretch/>
        </p:blipFill>
        <p:spPr>
          <a:xfrm>
            <a:off x="2975665" y="1728481"/>
            <a:ext cx="1662506" cy="59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06" y="66090"/>
            <a:ext cx="10515600" cy="1325563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First-principles based on DFT 0 K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8514" y="1273445"/>
                <a:ext cx="7493000" cy="530755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Ground state energies of condensed matter systems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Deform lattice using 6 linearly independent sets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of strain</a:t>
                </a:r>
              </a:p>
              <a:p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1800" i="1" smtClean="0">
                              <a:latin typeface="Cambria Math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1800" i="1" smtClean="0">
                                  <a:latin typeface="Cambria Math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44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55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66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latin typeface="Cambria Math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sz="1800" b="0" i="1" smtClean="0">
                                  <a:latin typeface="Cambria Math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b="0" i="1" smtClean="0">
                                      <a:latin typeface="Cambria Math" charset="0"/>
                                      <a:cs typeface="Arial" panose="020B060402020202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1,1</m:t>
                                        </m:r>
                                      </m:sub>
                                    </m:sSub>
                                  </m:e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1,</m:t>
                                        </m:r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3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mr-IN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3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5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5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6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6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mr-IN" sz="18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1800" b="0" i="1" smtClean="0">
                                  <a:latin typeface="Cambria Math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3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mr-IN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3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4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4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5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5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6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6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8514" y="1273445"/>
                <a:ext cx="7493000" cy="5307556"/>
              </a:xfrm>
              <a:blipFill rotWithShape="0">
                <a:blip r:embed="rId3"/>
                <a:stretch>
                  <a:fillRect l="-1058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31514" y="1084135"/>
            <a:ext cx="3960486" cy="297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9247187" y="1391653"/>
            <a:ext cx="1828800" cy="120032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E</a:t>
            </a:r>
            <a:r>
              <a:rPr lang="en-US" baseline="-25000" dirty="0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0K</a:t>
            </a:r>
            <a:r>
              <a:rPr lang="en-US" dirty="0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 EOS fitting: static ground state energy of the crystal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119926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S.L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47 (2010)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1040–1048.; 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52 (2004) 2665–2671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37 (2012) 126–131.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 descr="PhasesLogo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449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Sn-Ta System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Sn, Ta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BCC (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Im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m)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Diamond (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Fd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m)</a:t>
                </a:r>
              </a:p>
              <a:p>
                <a:pPr lvl="1"/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Bct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(I4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amd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Intermetallic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TaSn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(Ta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1.2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1.8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Fddd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Ta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Sn (Pm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n)</a:t>
                </a: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Experimental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𝑇𝑎𝑆𝑛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𝐿𝑖𝑞𝑢𝑖𝑑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at 595°C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3"/>
                <a:stretch>
                  <a:fillRect l="-2118" t="-2381" r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115474"/>
            <a:ext cx="5181600" cy="37716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361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H. Okamoto, Sn-Ta (Tin-Tantalum), J. Phase Equilibria. 24 (2003) 484.</a:t>
            </a:r>
          </a:p>
        </p:txBody>
      </p:sp>
    </p:spTree>
    <p:extLst>
      <p:ext uri="{BB962C8B-B14F-4D97-AF65-F5344CB8AC3E}">
        <p14:creationId xmlns:p14="http://schemas.microsoft.com/office/powerpoint/2010/main" val="3422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Sn-Ta Calculation Details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096963" y="1846263"/>
          <a:ext cx="10059549" cy="374087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11700"/>
                <a:gridCol w="2011700"/>
                <a:gridCol w="2011700"/>
                <a:gridCol w="2011700"/>
                <a:gridCol w="2012749"/>
              </a:tblGrid>
              <a:tr h="3271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Element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Calculation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Unit Cell Size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Encut (eV)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KPOINTS subdivision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Beta-Sn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0.617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Diamond-Sn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EOS/Debye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4x4x4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Bcc-Ta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0.617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6x6x6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5x5x5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Bcc-Sn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EOS/Debye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6x6x6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337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</a:t>
                      </a:r>
                      <a:r>
                        <a:rPr lang="en-US" sz="1600" baseline="-25000">
                          <a:effectLst/>
                        </a:rPr>
                        <a:t>3</a:t>
                      </a:r>
                      <a:r>
                        <a:rPr lang="en-US" sz="1600">
                          <a:effectLst/>
                        </a:rPr>
                        <a:t>Sn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0.389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Elastic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TaSn</a:t>
                      </a:r>
                      <a:r>
                        <a:rPr lang="en-US" sz="1600" baseline="-250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0.789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10x10x5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Elastic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4x4x4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Phonon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96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SQS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EOS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18255" y="5767201"/>
                <a:ext cx="6738257" cy="613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255" y="5767201"/>
                <a:ext cx="6738257" cy="6134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2772" y="5794007"/>
                <a:ext cx="5127171" cy="432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  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b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72" y="5794007"/>
                <a:ext cx="5127171" cy="432554"/>
              </a:xfrm>
              <a:prstGeom prst="rect">
                <a:avLst/>
              </a:prstGeom>
              <a:blipFill rotWithShape="0">
                <a:blip r:embed="rId3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46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0" y="284162"/>
            <a:ext cx="10515600" cy="446405"/>
          </a:xfrm>
        </p:spPr>
        <p:txBody>
          <a:bodyPr>
            <a:normAutofit fontScale="90000"/>
          </a:bodyPr>
          <a:lstStyle/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Scaling Factor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387351"/>
              </p:ext>
            </p:extLst>
          </p:nvPr>
        </p:nvGraphicFramePr>
        <p:xfrm>
          <a:off x="1485900" y="730567"/>
          <a:ext cx="8643939" cy="599090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01920"/>
                <a:gridCol w="1214990"/>
                <a:gridCol w="1461418"/>
                <a:gridCol w="1492108"/>
                <a:gridCol w="1419895"/>
                <a:gridCol w="1153608"/>
              </a:tblGrid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TaSn</a:t>
                      </a:r>
                      <a:r>
                        <a:rPr lang="en-US" sz="1400" baseline="-250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Ta</a:t>
                      </a:r>
                      <a:r>
                        <a:rPr lang="en-US" sz="1400" baseline="-25000">
                          <a:effectLst/>
                        </a:rPr>
                        <a:t>3</a:t>
                      </a:r>
                      <a:r>
                        <a:rPr lang="en-US" sz="1400">
                          <a:effectLst/>
                        </a:rPr>
                        <a:t>Sn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5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Present work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FP [43,44,46,47]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Present work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 atoms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Present work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32 atoms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FP [44–47]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11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166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161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297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310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226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12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79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78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127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131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155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13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22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23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33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183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44</a:t>
                      </a:r>
                      <a:r>
                        <a:rPr lang="en-US" sz="1400">
                          <a:effectLst/>
                        </a:rPr>
                        <a:t>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55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66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435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Young’s Modulus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135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210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202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435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Shear Modulus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53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80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76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Poisson Ratio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0.288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0.29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0.32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0.32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0.43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Scaling factor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0.789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0.71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0.71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B</a:t>
                      </a:r>
                      <a:r>
                        <a:rPr lang="en-US" sz="1400" baseline="-25000">
                          <a:effectLst/>
                        </a:rPr>
                        <a:t>cij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107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107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184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190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179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B</a:t>
                      </a:r>
                      <a:r>
                        <a:rPr lang="en-US" sz="1400" baseline="-25000">
                          <a:effectLst/>
                        </a:rPr>
                        <a:t>EOS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104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54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Dispersion Curves Sn and 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of </a:t>
            </a:r>
            <a:r>
              <a:rPr lang="en-US" sz="1400" b="0" dirty="0" err="1">
                <a:latin typeface="Arial" panose="020B0604020202020204" pitchFamily="34" charset="0"/>
                <a:cs typeface="Arial" panose="020B0604020202020204" pitchFamily="34" charset="0"/>
              </a:rPr>
              <a:t>bct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-Sn is on the left. The squares (□) are the LO and TO  modes found from neutron scattering at 110 K. The triangles (∆) are the LO and TO modes found from Raman at ambient pressures 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].</a:t>
            </a: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6115" y="2505075"/>
            <a:ext cx="4965133" cy="3684588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of bcc-Ta, was compared with neutron diffraction experiments (○) 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]. 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The values for phonon DOS have no meanings, the same for other figures.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67472"/>
            <a:ext cx="5183188" cy="35597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581001"/>
            <a:ext cx="7153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Olijnyk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Phys. Rev. B. (1992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).; 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Taioli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Phys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Rev. B. 75 (2007) 214103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460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Dispersion Curves TaSn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Ta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Sn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for TaSn</a:t>
            </a:r>
            <a:r>
              <a:rPr lang="en-US" sz="1800" b="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 at 0 K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2742" y="2505075"/>
            <a:ext cx="4891878" cy="368458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of Ta3Sn is calculated on the left at 0 K.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98256" y="2505075"/>
            <a:ext cx="4931076" cy="36845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016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44475"/>
            <a:ext cx="10058400" cy="1449388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bcc-Ta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025142" y="2734080"/>
            <a:ext cx="4535487" cy="3470275"/>
          </a:xfrm>
          <a:prstGeom prst="rect">
            <a:avLst/>
          </a:prstGeom>
        </p:spPr>
      </p:pic>
      <p:graphicFrame>
        <p:nvGraphicFramePr>
          <p:cNvPr id="17" name="Content Placeholder 14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702629" y="34082"/>
          <a:ext cx="6858000" cy="22621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4486"/>
                <a:gridCol w="1426028"/>
                <a:gridCol w="1175657"/>
                <a:gridCol w="2111829"/>
              </a:tblGrid>
              <a:tr h="3934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11724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3.316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3.328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3.330</a:t>
                      </a: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18.241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193.7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 EOS (0</a:t>
                      </a: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Phonon (298 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Debye (298 K)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335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3.30 </a:t>
                      </a: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17.969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Expt.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3605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3.32 </a:t>
                      </a: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18.313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195.3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DFT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0" y="659067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[1] R.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Predmore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Scr. Metall. 4 (1970) 213–217. [2] S.L. 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Mater. Sci. 48 (2010) 813–826.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2453"/>
            <a:ext cx="5706351" cy="36335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7813"/>
            <a:ext cx="10058400" cy="1449387"/>
          </a:xfrm>
        </p:spPr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bct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-Sn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6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887685" y="141288"/>
          <a:ext cx="7028680" cy="2638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4235"/>
                <a:gridCol w="1359677"/>
                <a:gridCol w="1308369"/>
                <a:gridCol w="885074"/>
                <a:gridCol w="2231325"/>
              </a:tblGrid>
              <a:tr h="30736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2877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815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5.939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5.994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3.214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3.244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28.431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47.7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This Work EOS (0K)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Phonon (298</a:t>
                      </a: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Debye (298 K)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536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5.83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27.055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Expt. [1-2]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536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5.93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3.23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28.396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DFT [2-3]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0" y="6581001"/>
            <a:ext cx="11815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[1] W.P. Allen et al., Metall. Trans. A. 22 (1991) 753–764. [2] E.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Peltzer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Phys. Rev. B. 48 (1993) 15712–15718. [3] R.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Arróyave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Phys. Rev. B. (2006).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8" y="3051494"/>
            <a:ext cx="5090601" cy="3529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21" y="3051493"/>
            <a:ext cx="5029636" cy="335309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4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33363"/>
            <a:ext cx="10058400" cy="1449387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TaSn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913015" y="245662"/>
          <a:ext cx="6996139" cy="186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3964"/>
                <a:gridCol w="859972"/>
                <a:gridCol w="859971"/>
                <a:gridCol w="1295400"/>
                <a:gridCol w="1143000"/>
                <a:gridCol w="2143832"/>
              </a:tblGrid>
              <a:tr h="18542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877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5.641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5.695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5.652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9.766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9.854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9.785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19.200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19.386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19.238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22.631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104.3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work  EOS (0 K)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Phonon (298 K)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Debye (298 K)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9.80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19.18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[1]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0" y="6581001"/>
            <a:ext cx="7583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Calvert, P.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Villars,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ASM, Mater. Park. OH. (1991).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33" y="2468241"/>
            <a:ext cx="4572396" cy="36030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342" y="2468241"/>
            <a:ext cx="4639458" cy="3529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629" y="3451752"/>
            <a:ext cx="1698015" cy="9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0800"/>
            <a:ext cx="10058400" cy="14493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Sn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305719" y="236043"/>
          <a:ext cx="7161594" cy="156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8914"/>
                <a:gridCol w="1436914"/>
                <a:gridCol w="1328057"/>
                <a:gridCol w="2197709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5.304</a:t>
                      </a:r>
                    </a:p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5.319 </a:t>
                      </a:r>
                    </a:p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5.319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18.668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182.4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work EOS (0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K)</a:t>
                      </a:r>
                    </a:p>
                    <a:p>
                      <a:pPr algn="ctr"/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Phonon (298 K)</a:t>
                      </a:r>
                    </a:p>
                    <a:p>
                      <a:pPr algn="ctr"/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Deybe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(298 K)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5.29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[1]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0" y="6592392"/>
            <a:ext cx="7583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T.H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Courtney et al., J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Appl. Phys. 36 (1965) 3256–3260.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94" y="2401971"/>
            <a:ext cx="4395517" cy="3586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33" y="2401972"/>
            <a:ext cx="4439073" cy="35913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429555"/>
            <a:ext cx="1698015" cy="9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1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 Diagram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96807"/>
            <a:ext cx="5181600" cy="3608974"/>
          </a:xfrm>
        </p:spPr>
      </p:pic>
      <p:sp>
        <p:nvSpPr>
          <p:cNvPr id="2" name="TextBox 1"/>
          <p:cNvSpPr txBox="1"/>
          <p:nvPr/>
        </p:nvSpPr>
        <p:spPr>
          <a:xfrm>
            <a:off x="0" y="6596390"/>
            <a:ext cx="1041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Toffolon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Equilibria. 23 (2002) 134–139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43916" y="1825625"/>
            <a:ext cx="4570168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2976" y="5498004"/>
            <a:ext cx="56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62671" y="5511793"/>
            <a:ext cx="56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Sn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83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031" y="91030"/>
            <a:ext cx="10515600" cy="1325563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Finite temperature properties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0617" y="3306299"/>
            <a:ext cx="1819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3200" i="1" baseline="-250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Vib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V,T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24640" y="2998521"/>
            <a:ext cx="6116401" cy="1200329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5">
                <a:lumMod val="75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Temperature-dependent crystal vibrations, obtained from the Debye-</a:t>
            </a:r>
            <a:r>
              <a:rPr lang="en-US" sz="2400" dirty="0" err="1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Grüneisen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model or phonon supercell approach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5771" y="4987006"/>
            <a:ext cx="20893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3600" i="1" baseline="-250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T-el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600" i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V,T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36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24639" y="4892130"/>
            <a:ext cx="6116401" cy="1200329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6">
                <a:lumMod val="75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Temperature-dependent thermal-electronic excitation contributions to the Helmholtz energy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119926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S.L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47 (2010)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1040–1048.; 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52 (2004) 2665–2671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37 (2012) 126–131.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49133" y="1748704"/>
                <a:ext cx="973401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lang="mr-IN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𝑉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</a:rPr>
                            <m:t>0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mr-IN" sz="4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𝑉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𝑣𝑖𝑏</m:t>
                          </m:r>
                        </m:sub>
                      </m:sSub>
                      <m:d>
                        <m:dPr>
                          <m:ctrlPr>
                            <a:rPr lang="mr-IN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𝑉</m:t>
                          </m:r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𝑒𝑙</m:t>
                          </m:r>
                        </m:sub>
                      </m:sSub>
                      <m:d>
                        <m:dPr>
                          <m:ctrlPr>
                            <a:rPr lang="mr-IN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𝑉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33" y="1748704"/>
                <a:ext cx="9734011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82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TaSn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3064" y="2062598"/>
            <a:ext cx="4791871" cy="3877392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7064" y="1995536"/>
            <a:ext cx="4791871" cy="401151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5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Sn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68389"/>
            <a:ext cx="5181600" cy="4265809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60734"/>
            <a:ext cx="5181600" cy="38811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3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/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=70451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=112237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𝐿𝑖𝑞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=−17118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𝑇𝑎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−29678−4.202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𝑆𝑛</m:t>
                                    </m:r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−68844−6.000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049255607"/>
                  </p:ext>
                </p:extLst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406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98507" r="-263" b="-419403"/>
                          </a:stretch>
                        </a:blipFill>
                      </a:tcPr>
                    </a:tc>
                  </a:tr>
                  <a:tr h="40506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01515" r="-263" b="-325758"/>
                          </a:stretch>
                        </a:blipFill>
                      </a:tcPr>
                    </a:tc>
                  </a:tr>
                  <a:tr h="4472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68919" r="-263" b="-190541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420000" r="-263" b="-116923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520000" r="-263" b="-1692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26438" y="1978025"/>
            <a:ext cx="5029468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5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Liquid Enthalpy of Mixing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0842" y="1825625"/>
            <a:ext cx="5170316" cy="435133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6385" y="6581001"/>
            <a:ext cx="1041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Toffolon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Equilibria. 23 (2002) 134–139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07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Elastic Theory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 set of strains (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are normal strains and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6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are shear strains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Generate a set of stresses use hooks law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Apply linearly independent set of strains to the supercell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6385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S.L.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et al.,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Appl. Phys. Lett. 90 (2007) 101909.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776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07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Voigt-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Reuss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-Hill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5850"/>
                <a:ext cx="10515600" cy="5091113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33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i="1" dirty="0" smtClean="0">
                    <a:latin typeface="Cambria Math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23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i="1" dirty="0" smtClean="0">
                    <a:latin typeface="Cambria Math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44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44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55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66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+6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44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+6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Stability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5850"/>
                <a:ext cx="10515600" cy="5091113"/>
              </a:xfrm>
              <a:blipFill rotWithShape="0">
                <a:blip r:embed="rId2"/>
                <a:stretch>
                  <a:fillRect l="-1043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324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X-C Functional Comparison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76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971800" y="1690688"/>
            <a:ext cx="6248400" cy="4597400"/>
            <a:chOff x="303046" y="605022"/>
            <a:chExt cx="6248400" cy="4597400"/>
          </a:xfrm>
        </p:grpSpPr>
        <p:grpSp>
          <p:nvGrpSpPr>
            <p:cNvPr id="4" name="Group 3"/>
            <p:cNvGrpSpPr/>
            <p:nvPr/>
          </p:nvGrpSpPr>
          <p:grpSpPr>
            <a:xfrm>
              <a:off x="303046" y="605022"/>
              <a:ext cx="6248400" cy="4597400"/>
              <a:chOff x="303046" y="605022"/>
              <a:chExt cx="6248400" cy="45974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3046" y="605022"/>
                <a:ext cx="3124200" cy="22987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7246" y="605022"/>
                <a:ext cx="3124200" cy="22987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046" y="2903722"/>
                <a:ext cx="3124200" cy="22987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7246" y="2903722"/>
                <a:ext cx="3124200" cy="229870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132802" y="776175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a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230578" y="776174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b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32802" y="3062175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230578" y="3062174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/>
            <a:srcRect l="81081" t="47072" r="2988" b="34009"/>
            <a:stretch/>
          </p:blipFill>
          <p:spPr>
            <a:xfrm>
              <a:off x="5441950" y="3949700"/>
              <a:ext cx="8255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4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Strain Rate Comparison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77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768139" y="1521452"/>
            <a:ext cx="6248400" cy="4584700"/>
            <a:chOff x="239251" y="249865"/>
            <a:chExt cx="6248400" cy="45847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251" y="249865"/>
              <a:ext cx="3124200" cy="2286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3451" y="249865"/>
              <a:ext cx="3124200" cy="2286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251" y="2535865"/>
              <a:ext cx="3124200" cy="22987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51" y="2535865"/>
              <a:ext cx="3124200" cy="22987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26476" y="425301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24252" y="425300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b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26476" y="2711301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c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24252" y="2711300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/>
            <a:srcRect l="79796" t="42556" r="2702" b="38569"/>
            <a:stretch/>
          </p:blipFill>
          <p:spPr>
            <a:xfrm>
              <a:off x="2173574" y="3620124"/>
              <a:ext cx="906905" cy="532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67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C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78</a:t>
            </a:fld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80808" t="37240" r="2702" b="40430"/>
          <a:stretch/>
        </p:blipFill>
        <p:spPr>
          <a:xfrm>
            <a:off x="1059657" y="1746332"/>
            <a:ext cx="1604963" cy="1182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898" y="173037"/>
            <a:ext cx="4381500" cy="275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98" y="173037"/>
            <a:ext cx="4622800" cy="275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14" y="3117055"/>
            <a:ext cx="3898900" cy="323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50" y="3117055"/>
            <a:ext cx="40005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650" y="3117055"/>
            <a:ext cx="3975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0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173036"/>
            <a:ext cx="3975100" cy="275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2" y="173036"/>
            <a:ext cx="4229100" cy="275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1" y="3117056"/>
            <a:ext cx="3810000" cy="3238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238" y="3117056"/>
            <a:ext cx="4051300" cy="3238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775" y="3117056"/>
            <a:ext cx="3733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3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>
          <a:xfrm>
            <a:off x="838200" y="76764"/>
            <a:ext cx="10515600" cy="707238"/>
          </a:xfrm>
        </p:spPr>
        <p:txBody>
          <a:bodyPr>
            <a:normAutofit/>
          </a:bodyPr>
          <a:lstStyle/>
          <a:p>
            <a:r>
              <a:rPr lang="en-US" alt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CALculations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alt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Diagrams (CALPHAD)</a:t>
            </a:r>
            <a:endParaRPr lang="en-U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1440" y="1766994"/>
            <a:ext cx="5934513" cy="707886"/>
          </a:xfrm>
          <a:prstGeom prst="rect">
            <a:avLst/>
          </a:prstGeom>
          <a:solidFill>
            <a:srgbClr val="F2F7FC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2000" b="0" baseline="0" dirty="0">
                <a:cs typeface="Arial" panose="020B0604020202020204" pitchFamily="34" charset="0"/>
              </a:rPr>
              <a:t>Thermochemical data: enthalpy entropy, heat capacity, activity …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219667" y="1766994"/>
            <a:ext cx="5817064" cy="707886"/>
          </a:xfrm>
          <a:prstGeom prst="rect">
            <a:avLst/>
          </a:prstGeom>
          <a:solidFill>
            <a:srgbClr val="F2F7FC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Phase equilibria data: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liquidus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solidus, phase boundary/composition</a:t>
            </a:r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 rot="3495692">
            <a:off x="4356547" y="2572122"/>
            <a:ext cx="643218" cy="385909"/>
          </a:xfrm>
          <a:prstGeom prst="rightArrow">
            <a:avLst>
              <a:gd name="adj1" fmla="val 50000"/>
              <a:gd name="adj2" fmla="val 50001"/>
            </a:avLst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31" name="Right Arrow 30"/>
          <p:cNvSpPr>
            <a:spLocks noChangeArrowheads="1"/>
          </p:cNvSpPr>
          <p:nvPr/>
        </p:nvSpPr>
        <p:spPr bwMode="auto">
          <a:xfrm rot="7314916">
            <a:off x="6642772" y="2553986"/>
            <a:ext cx="652778" cy="371648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281866" y="769647"/>
            <a:ext cx="5692666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Experimental data plenty, hard to predict using first-principles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482" y="783616"/>
            <a:ext cx="5398376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Fewer data points supplemented by first-principles calculations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188579" y="2955060"/>
            <a:ext cx="3363380" cy="707886"/>
          </a:xfrm>
          <a:prstGeom prst="rect">
            <a:avLst/>
          </a:prstGeom>
          <a:solidFill>
            <a:srgbClr val="A1C6E7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Gibbs energy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(parameterized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2" name="Right Arrow 31"/>
          <p:cNvSpPr>
            <a:spLocks noChangeArrowheads="1"/>
          </p:cNvSpPr>
          <p:nvPr/>
        </p:nvSpPr>
        <p:spPr bwMode="auto">
          <a:xfrm rot="5400000">
            <a:off x="5642161" y="3777068"/>
            <a:ext cx="567880" cy="482052"/>
          </a:xfrm>
          <a:prstGeom prst="rightArrow">
            <a:avLst>
              <a:gd name="adj1" fmla="val 50000"/>
              <a:gd name="adj2" fmla="val 50001"/>
            </a:avLst>
          </a:prstGeom>
          <a:solidFill>
            <a:srgbClr val="0070C0"/>
          </a:solidFill>
          <a:ln w="254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79014" y="2892813"/>
            <a:ext cx="2336381" cy="1200329"/>
          </a:xfrm>
          <a:prstGeom prst="rect">
            <a:avLst/>
          </a:prstGeom>
          <a:solidFill>
            <a:srgbClr val="F2F7FC"/>
          </a:solidFill>
          <a:ln w="38100">
            <a:solidFill>
              <a:srgbClr val="321E00"/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Practical applications: T, P,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ni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ight Arrow 22"/>
          <p:cNvSpPr>
            <a:spLocks noChangeArrowheads="1"/>
          </p:cNvSpPr>
          <p:nvPr/>
        </p:nvSpPr>
        <p:spPr bwMode="auto">
          <a:xfrm rot="10800000">
            <a:off x="7708256" y="3140094"/>
            <a:ext cx="1719124" cy="382902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9228" name="TextBox 9"/>
          <p:cNvSpPr txBox="1">
            <a:spLocks noChangeArrowheads="1"/>
          </p:cNvSpPr>
          <p:nvPr/>
        </p:nvSpPr>
        <p:spPr bwMode="auto">
          <a:xfrm>
            <a:off x="3970212" y="4328160"/>
            <a:ext cx="4091481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rgbClr val="321E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2000" baseline="0" dirty="0">
                <a:solidFill>
                  <a:schemeClr val="bg2"/>
                </a:solidFill>
                <a:cs typeface="Arial" panose="020B0604020202020204" pitchFamily="34" charset="0"/>
              </a:rPr>
              <a:t>Phase diagrams, direct applications</a:t>
            </a:r>
          </a:p>
        </p:txBody>
      </p:sp>
      <p:sp>
        <p:nvSpPr>
          <p:cNvPr id="9230" name="TextBox 15"/>
          <p:cNvSpPr txBox="1">
            <a:spLocks noChangeArrowheads="1"/>
          </p:cNvSpPr>
          <p:nvPr/>
        </p:nvSpPr>
        <p:spPr bwMode="auto">
          <a:xfrm>
            <a:off x="417020" y="4673540"/>
            <a:ext cx="26606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1600" i="1" baseline="0" dirty="0">
                <a:cs typeface="Arial" panose="020B0604020202020204" pitchFamily="34" charset="0"/>
              </a:rPr>
              <a:t>http://www.calphad.org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76" y="3545682"/>
            <a:ext cx="1127858" cy="1127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562771" y="5506255"/>
                <a:ext cx="7694863" cy="559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Pre>
                        <m:sPre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Pre>
                            <m:sPre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Pre>
                                <m:sPre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</m:sPre>
                        </m:e>
                      </m:sPre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771" y="5506255"/>
                <a:ext cx="7694863" cy="5598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800" y="6547772"/>
            <a:ext cx="97608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marR="0" indent="-4064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Times New Roman" charset="0"/>
                <a:ea typeface="Times New Roman" charset="0"/>
              </a:rPr>
              <a:t>Z.-K. Liu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</a:rPr>
              <a:t>J. Phase Equilibria </a:t>
            </a:r>
            <a:r>
              <a:rPr lang="en-US" sz="1200" dirty="0" err="1">
                <a:latin typeface="Times New Roman" charset="0"/>
                <a:ea typeface="Times New Roman" charset="0"/>
              </a:rPr>
              <a:t>Diffus</a:t>
            </a:r>
            <a:r>
              <a:rPr lang="en-US" sz="1200" dirty="0">
                <a:latin typeface="Times New Roman" charset="0"/>
                <a:ea typeface="Times New Roman" charset="0"/>
              </a:rPr>
              <a:t>. 30 (2009)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517–534.</a:t>
            </a:r>
            <a:r>
              <a:rPr lang="en-US" sz="1200" dirty="0" smtClean="0">
                <a:latin typeface="Times New Roman" charset="0"/>
                <a:ea typeface="SimSun" charset="-122"/>
              </a:rPr>
              <a:t>;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Z</a:t>
            </a:r>
            <a:r>
              <a:rPr lang="en-US" sz="1200" dirty="0">
                <a:latin typeface="Times New Roman" charset="0"/>
                <a:ea typeface="Times New Roman" charset="0"/>
              </a:rPr>
              <a:t>.-K. Liu, H. Zhang, S. </a:t>
            </a:r>
            <a:r>
              <a:rPr lang="en-US" sz="1200" dirty="0" err="1">
                <a:latin typeface="Times New Roman" charset="0"/>
                <a:ea typeface="Times New Roman" charset="0"/>
              </a:rPr>
              <a:t>Ganeshan</a:t>
            </a:r>
            <a:r>
              <a:rPr lang="en-US" sz="1200" dirty="0">
                <a:latin typeface="Times New Roman" charset="0"/>
                <a:ea typeface="Times New Roman" charset="0"/>
              </a:rPr>
              <a:t>, Y. Wang, S.N. </a:t>
            </a:r>
            <a:r>
              <a:rPr lang="en-US" sz="1200" dirty="0" err="1" smtClean="0">
                <a:latin typeface="Times New Roman" charset="0"/>
                <a:ea typeface="Times New Roman" charset="0"/>
              </a:rPr>
              <a:t>Mathaudhu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</a:rPr>
              <a:t>Scr.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Mater. 63 </a:t>
            </a:r>
            <a:r>
              <a:rPr lang="en-US" sz="1200" dirty="0">
                <a:latin typeface="Times New Roman" charset="0"/>
                <a:ea typeface="Times New Roman" charset="0"/>
              </a:rPr>
              <a:t>(2010) 686–691.</a:t>
            </a:r>
            <a:endParaRPr lang="en-US" sz="1200" dirty="0">
              <a:effectLst/>
              <a:latin typeface="Times New Roman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7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80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462" y="173036"/>
            <a:ext cx="4178300" cy="275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2" y="172242"/>
            <a:ext cx="4343400" cy="26204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38" y="3117056"/>
            <a:ext cx="3860800" cy="3238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238" y="3117056"/>
            <a:ext cx="39370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056"/>
            <a:ext cx="3971924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81</a:t>
            </a:fld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80808" t="37240" r="2702" b="40430"/>
          <a:stretch/>
        </p:blipFill>
        <p:spPr>
          <a:xfrm>
            <a:off x="1059657" y="1746332"/>
            <a:ext cx="1604963" cy="1182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702" y="173037"/>
            <a:ext cx="4229100" cy="275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359" y="172135"/>
            <a:ext cx="4838700" cy="2628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" y="3117055"/>
            <a:ext cx="38989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50" y="3117055"/>
            <a:ext cx="38989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5259" y="3117055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2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82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62" y="173036"/>
            <a:ext cx="4114800" cy="275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2" y="172242"/>
            <a:ext cx="4343400" cy="2616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57" y="3117056"/>
            <a:ext cx="39370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079" y="3121025"/>
            <a:ext cx="39497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762" y="3124994"/>
            <a:ext cx="396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9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83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62" y="176479"/>
            <a:ext cx="4114800" cy="2616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793" y="176479"/>
            <a:ext cx="4343400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38" y="3117056"/>
            <a:ext cx="3746500" cy="302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238" y="3111717"/>
            <a:ext cx="3937000" cy="302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056"/>
            <a:ext cx="39624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C</a:t>
            </a:r>
            <a:r>
              <a:rPr lang="en-US" baseline="-25000" dirty="0" smtClean="0"/>
              <a:t>44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84</a:t>
            </a:fld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80808" t="37240" r="2702" b="40430"/>
          <a:stretch/>
        </p:blipFill>
        <p:spPr>
          <a:xfrm>
            <a:off x="1059657" y="1746332"/>
            <a:ext cx="1604963" cy="1182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802" y="173037"/>
            <a:ext cx="4844257" cy="275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438" y="173037"/>
            <a:ext cx="3810000" cy="275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60" y="3114676"/>
            <a:ext cx="3860800" cy="3240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7055"/>
            <a:ext cx="39116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7055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4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44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85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62" y="172241"/>
            <a:ext cx="4343400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2" y="172241"/>
            <a:ext cx="4343400" cy="2616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29" y="3124994"/>
            <a:ext cx="3873500" cy="323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729" y="3117850"/>
            <a:ext cx="39497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0" y="3117850"/>
            <a:ext cx="396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44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86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38" y="163779"/>
            <a:ext cx="4343400" cy="2628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838" y="160821"/>
            <a:ext cx="4343400" cy="2616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8" y="3117056"/>
            <a:ext cx="3797300" cy="28868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238" y="3117056"/>
            <a:ext cx="3937000" cy="2895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056"/>
            <a:ext cx="3962400" cy="28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0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11</a:t>
            </a:r>
            <a:r>
              <a:rPr lang="en-US" dirty="0" smtClean="0"/>
              <a:t>-C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87</a:t>
            </a:fld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5032" y="1825625"/>
            <a:ext cx="5175935" cy="43513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87602" t="31673" r="2139" b="57650"/>
          <a:stretch/>
        </p:blipFill>
        <p:spPr>
          <a:xfrm>
            <a:off x="9661108" y="2085041"/>
            <a:ext cx="1336011" cy="10057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87660" t="42351" r="2312" b="46653"/>
          <a:stretch/>
        </p:blipFill>
        <p:spPr>
          <a:xfrm>
            <a:off x="9661108" y="3114590"/>
            <a:ext cx="1305987" cy="10357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86680" t="10000" r="4099" b="79482"/>
          <a:stretch/>
        </p:blipFill>
        <p:spPr>
          <a:xfrm>
            <a:off x="7319338" y="2064625"/>
            <a:ext cx="1200907" cy="9907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86680" t="21155" r="4560" b="68566"/>
          <a:stretch/>
        </p:blipFill>
        <p:spPr>
          <a:xfrm>
            <a:off x="8520245" y="2087140"/>
            <a:ext cx="1140863" cy="968234"/>
          </a:xfrm>
          <a:prstGeom prst="rect">
            <a:avLst/>
          </a:prstGeom>
        </p:spPr>
      </p:pic>
      <p:pic>
        <p:nvPicPr>
          <p:cNvPr id="24" name="Content Placeholder 23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65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</a:t>
            </a:r>
            <a:r>
              <a:rPr lang="en-US" i="1" dirty="0" smtClean="0"/>
              <a:t>E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88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73431" t="37505" r="2268" b="35113"/>
          <a:stretch/>
        </p:blipFill>
        <p:spPr>
          <a:xfrm>
            <a:off x="675221" y="1694979"/>
            <a:ext cx="1928516" cy="1182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602" y="223838"/>
            <a:ext cx="4140200" cy="2705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60" y="274638"/>
            <a:ext cx="4851400" cy="2654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60" y="3117055"/>
            <a:ext cx="38227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7055"/>
            <a:ext cx="39116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7055"/>
            <a:ext cx="3987800" cy="3238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/>
          <a:srcRect l="76404" t="42325" r="9167" b="35973"/>
          <a:stretch/>
        </p:blipFill>
        <p:spPr>
          <a:xfrm>
            <a:off x="3943368" y="413309"/>
            <a:ext cx="1000107" cy="8200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/>
          <a:srcRect l="75538" t="46278" r="9888" b="38037"/>
          <a:stretch/>
        </p:blipFill>
        <p:spPr>
          <a:xfrm>
            <a:off x="10325124" y="1741488"/>
            <a:ext cx="1257275" cy="7344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78424" t="46560" r="7579" b="38355"/>
          <a:stretch/>
        </p:blipFill>
        <p:spPr>
          <a:xfrm>
            <a:off x="6313672" y="5100147"/>
            <a:ext cx="1240839" cy="72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E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172241"/>
            <a:ext cx="43434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2" y="172241"/>
            <a:ext cx="4343400" cy="261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44" y="3117850"/>
            <a:ext cx="3695700" cy="3238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3117850"/>
            <a:ext cx="39497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5762" y="3117850"/>
            <a:ext cx="3962400" cy="3238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67703" t="24770" r="4296" b="26606"/>
          <a:stretch/>
        </p:blipFill>
        <p:spPr>
          <a:xfrm>
            <a:off x="889534" y="1480340"/>
            <a:ext cx="1777466" cy="16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6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473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-(Sn)-Ta-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Database Objectives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8470" y="2609387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-Mo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56784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05098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-Sn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3412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1726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50040" y="2607614"/>
            <a:ext cx="119538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98354" y="2607614"/>
            <a:ext cx="1143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Mo-Sn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46668" y="2607614"/>
            <a:ext cx="119538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Mo-Ta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41607" y="3243545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9970" y="3243545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-Sn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5111" y="3243545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04684" y="3244230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Nb-Zr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4257" y="3243545"/>
            <a:ext cx="1143000" cy="461665"/>
          </a:xfrm>
          <a:prstGeom prst="rect">
            <a:avLst/>
          </a:prstGeom>
          <a:solidFill>
            <a:srgbClr val="F2F7FC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Sn-Ta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23830" y="3243545"/>
            <a:ext cx="119538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Sn-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33403" y="3243545"/>
            <a:ext cx="119538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470" y="4848772"/>
            <a:ext cx="16633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24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67004" y="4848771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-Mo-Ta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86166" y="4848087"/>
            <a:ext cx="1524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78866" y="4848087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90088" y="4847169"/>
            <a:ext cx="1524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Ti-Nb-Zr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01310" y="4847168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-Ta-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</a:t>
            </a:fld>
            <a:endParaRPr lang="en-US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26283" y="228955"/>
            <a:ext cx="9555164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Pure elements → Binary → Ternary → Multi-component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4705" y="6125517"/>
            <a:ext cx="1722797" cy="461665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Literature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60354" y="6125517"/>
            <a:ext cx="24613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work</a:t>
            </a:r>
            <a:endParaRPr lang="en-US" sz="24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10166" y="6125517"/>
            <a:ext cx="1524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</a:p>
        </p:txBody>
      </p:sp>
      <p:pic>
        <p:nvPicPr>
          <p:cNvPr id="31" name="Picture 30" descr="Phases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09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163780"/>
            <a:ext cx="10810875" cy="964934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E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24" y="163779"/>
            <a:ext cx="4343400" cy="2628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38" y="163779"/>
            <a:ext cx="4343400" cy="262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38" y="3117056"/>
            <a:ext cx="3784600" cy="289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238" y="3117056"/>
            <a:ext cx="3937000" cy="289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3117056"/>
            <a:ext cx="3962400" cy="2895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69537" t="20642" r="1297" b="28287"/>
          <a:stretch/>
        </p:blipFill>
        <p:spPr>
          <a:xfrm>
            <a:off x="904689" y="1040502"/>
            <a:ext cx="2152836" cy="205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</a:t>
            </a:r>
            <a:r>
              <a:rPr lang="en-US" i="1" dirty="0"/>
              <a:t>B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91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73431" t="37505" r="2268" b="35113"/>
          <a:stretch/>
        </p:blipFill>
        <p:spPr>
          <a:xfrm>
            <a:off x="675221" y="1694979"/>
            <a:ext cx="1928516" cy="1182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60" y="273845"/>
            <a:ext cx="4533900" cy="260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60" y="261543"/>
            <a:ext cx="48514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60" y="3116657"/>
            <a:ext cx="3733800" cy="323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6657"/>
            <a:ext cx="39116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6657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3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/>
              <a:t>B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92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625" y="172241"/>
            <a:ext cx="4737100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262" y="172241"/>
            <a:ext cx="4152900" cy="2616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38" y="3117850"/>
            <a:ext cx="3822700" cy="323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538" y="3117850"/>
            <a:ext cx="39497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850"/>
            <a:ext cx="396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5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/>
              <a:t>B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93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62" y="173829"/>
            <a:ext cx="47371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738" y="175417"/>
            <a:ext cx="3992924" cy="2614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8" y="3117850"/>
            <a:ext cx="37465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538" y="3117850"/>
            <a:ext cx="3759200" cy="3238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5262" y="3130550"/>
            <a:ext cx="39878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0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</a:t>
            </a:r>
            <a:r>
              <a:rPr lang="en-US" i="1" dirty="0" smtClean="0"/>
              <a:t>G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94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73431" t="37505" r="2268" b="35113"/>
          <a:stretch/>
        </p:blipFill>
        <p:spPr>
          <a:xfrm>
            <a:off x="675221" y="1694979"/>
            <a:ext cx="1928516" cy="1182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60" y="260338"/>
            <a:ext cx="4533900" cy="2616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60" y="260338"/>
            <a:ext cx="4851400" cy="2616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60" y="3116657"/>
            <a:ext cx="38354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6657"/>
            <a:ext cx="39116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6657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5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G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95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38" y="172241"/>
            <a:ext cx="47371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238" y="172241"/>
            <a:ext cx="4140200" cy="261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8" y="3165048"/>
            <a:ext cx="3746500" cy="3187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538" y="3165048"/>
            <a:ext cx="3949700" cy="3187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238" y="3096571"/>
            <a:ext cx="4140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3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G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96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78" y="3117850"/>
            <a:ext cx="37846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78" y="3117850"/>
            <a:ext cx="3733800" cy="3238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678" y="3117850"/>
            <a:ext cx="4013200" cy="323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678" y="173829"/>
            <a:ext cx="4000500" cy="2616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8278" y="173829"/>
            <a:ext cx="4724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97</a:t>
            </a:fld>
            <a:endParaRPr lang="en-US"/>
          </a:p>
        </p:txBody>
      </p:sp>
      <p:pic>
        <p:nvPicPr>
          <p:cNvPr id="3" name="Content Placeholder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3" y="141481"/>
            <a:ext cx="2641600" cy="2297208"/>
          </a:xfrm>
          <a:prstGeom prst="rect">
            <a:avLst/>
          </a:prstGeom>
        </p:spPr>
      </p:pic>
      <p:pic>
        <p:nvPicPr>
          <p:cNvPr id="4" name="Content Placeholder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317" y="115286"/>
            <a:ext cx="2644775" cy="23227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396" y="0"/>
            <a:ext cx="411921" cy="34937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21389"/>
            <a:ext cx="2641600" cy="2337392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0310" y="45214"/>
            <a:ext cx="2644775" cy="2349599"/>
          </a:xfrm>
          <a:prstGeom prst="rect">
            <a:avLst/>
          </a:prstGeom>
        </p:spPr>
      </p:pic>
      <p:pic>
        <p:nvPicPr>
          <p:cNvPr id="12" name="Content Placeholder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4771" y="4387673"/>
            <a:ext cx="2641600" cy="233380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1600" y="4329924"/>
            <a:ext cx="2644775" cy="2346171"/>
          </a:xfrm>
          <a:prstGeom prst="rect">
            <a:avLst/>
          </a:prstGeom>
        </p:spPr>
      </p:pic>
      <p:pic>
        <p:nvPicPr>
          <p:cNvPr id="11" name="Content Placeholder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0310" y="2438051"/>
            <a:ext cx="2644775" cy="2334081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7684" y="2551242"/>
            <a:ext cx="2641600" cy="2343354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2077" y="2566071"/>
            <a:ext cx="2644775" cy="2313696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913" y="2535646"/>
            <a:ext cx="2641600" cy="23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857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98</a:t>
            </a:fld>
            <a:endParaRPr lang="en-US"/>
          </a:p>
        </p:txBody>
      </p:sp>
      <p:pic>
        <p:nvPicPr>
          <p:cNvPr id="4" name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143669"/>
            <a:ext cx="2658032" cy="2228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1257" t="48852" r="1682" b="42727"/>
          <a:stretch/>
        </p:blipFill>
        <p:spPr>
          <a:xfrm>
            <a:off x="1420804" y="324456"/>
            <a:ext cx="1150718" cy="411639"/>
          </a:xfrm>
          <a:prstGeom prst="rect">
            <a:avLst/>
          </a:prstGeom>
        </p:spPr>
      </p:pic>
      <p:pic>
        <p:nvPicPr>
          <p:cNvPr id="6" name="Content Placeholder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2972101"/>
            <a:ext cx="2743845" cy="22999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1117" t="48852" r="1545" b="42153"/>
          <a:stretch/>
        </p:blipFill>
        <p:spPr>
          <a:xfrm>
            <a:off x="1691668" y="3201251"/>
            <a:ext cx="1120161" cy="421181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866" y="163334"/>
            <a:ext cx="2658032" cy="2228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81117" t="48852" r="1545" b="42918"/>
          <a:stretch/>
        </p:blipFill>
        <p:spPr>
          <a:xfrm>
            <a:off x="4417060" y="265109"/>
            <a:ext cx="1061116" cy="365024"/>
          </a:xfrm>
          <a:prstGeom prst="rect">
            <a:avLst/>
          </a:prstGeom>
        </p:spPr>
      </p:pic>
      <p:pic>
        <p:nvPicPr>
          <p:cNvPr id="10" name="Content Placeholder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7866" y="2972101"/>
            <a:ext cx="2737424" cy="22946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l="81302" t="48915" r="1757" b="42473"/>
          <a:stretch/>
        </p:blipFill>
        <p:spPr>
          <a:xfrm>
            <a:off x="4417060" y="3127283"/>
            <a:ext cx="1060121" cy="390585"/>
          </a:xfrm>
          <a:prstGeom prst="rect">
            <a:avLst/>
          </a:prstGeom>
        </p:spPr>
      </p:pic>
      <p:pic>
        <p:nvPicPr>
          <p:cNvPr id="12" name="Content Placeholder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5290" y="163334"/>
            <a:ext cx="2664969" cy="22338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/>
          <a:srcRect l="81440" t="49490" r="1757" b="43046"/>
          <a:stretch/>
        </p:blipFill>
        <p:spPr>
          <a:xfrm>
            <a:off x="7361325" y="364477"/>
            <a:ext cx="843543" cy="271574"/>
          </a:xfrm>
          <a:prstGeom prst="rect">
            <a:avLst/>
          </a:prstGeo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9651" y="143669"/>
            <a:ext cx="2800628" cy="23475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/>
          <a:srcRect l="80793" t="48979" r="1757" b="42983"/>
          <a:stretch/>
        </p:blipFill>
        <p:spPr>
          <a:xfrm>
            <a:off x="9982200" y="354469"/>
            <a:ext cx="949194" cy="316887"/>
          </a:xfrm>
          <a:prstGeom prst="rect">
            <a:avLst/>
          </a:prstGeom>
        </p:spPr>
      </p:pic>
      <p:pic>
        <p:nvPicPr>
          <p:cNvPr id="16" name="Content Placeholder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5851" y="2972101"/>
            <a:ext cx="2872698" cy="24079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/>
          <a:srcRect l="81117" t="49043" r="1757" b="42919"/>
          <a:stretch/>
        </p:blipFill>
        <p:spPr>
          <a:xfrm>
            <a:off x="10155524" y="3157517"/>
            <a:ext cx="909350" cy="309322"/>
          </a:xfrm>
          <a:prstGeom prst="rect">
            <a:avLst/>
          </a:prstGeom>
        </p:spPr>
      </p:pic>
      <p:pic>
        <p:nvPicPr>
          <p:cNvPr id="18" name="Content Placeholder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37548" y="2972101"/>
            <a:ext cx="2701296" cy="22643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7"/>
          <a:srcRect l="81209" t="48788" r="1757" b="42408"/>
          <a:stretch/>
        </p:blipFill>
        <p:spPr>
          <a:xfrm>
            <a:off x="7361325" y="3178310"/>
            <a:ext cx="770281" cy="28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85763" y="133346"/>
                <a:ext cx="10515600" cy="91836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”</a:t>
                </a: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5763" y="133346"/>
                <a:ext cx="10515600" cy="918369"/>
              </a:xfrm>
              <a:blipFill rotWithShape="0">
                <a:blip r:embed="rId2"/>
                <a:stretch>
                  <a:fillRect t="-9272" b="-18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99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27000"/>
            <a:ext cx="120396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88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5664</TotalTime>
  <Words>7890</Words>
  <Application>Microsoft Macintosh PowerPoint</Application>
  <PresentationFormat>Widescreen</PresentationFormat>
  <Paragraphs>1211</Paragraphs>
  <Slides>101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3" baseType="lpstr">
      <vt:lpstr>Calibri</vt:lpstr>
      <vt:lpstr>Calibri Light</vt:lpstr>
      <vt:lpstr>Cambria Math</vt:lpstr>
      <vt:lpstr>Mangal</vt:lpstr>
      <vt:lpstr>ＭＳ Ｐゴシック</vt:lpstr>
      <vt:lpstr>SimSun</vt:lpstr>
      <vt:lpstr>Symbol</vt:lpstr>
      <vt:lpstr>Tahoma</vt:lpstr>
      <vt:lpstr>Times New Roman</vt:lpstr>
      <vt:lpstr>Arial</vt:lpstr>
      <vt:lpstr>Office Theme</vt:lpstr>
      <vt:lpstr>Equation</vt:lpstr>
      <vt:lpstr>Development of a knowledge base of Ti-alloys from first-principles and computational thermodynamics</vt:lpstr>
      <vt:lpstr>Background: Ti-alloys Biomedical Applications</vt:lpstr>
      <vt:lpstr>Phase Stabilities</vt:lpstr>
      <vt:lpstr>Objectives</vt:lpstr>
      <vt:lpstr>Objectives</vt:lpstr>
      <vt:lpstr>First-principles based on DFT 0 K</vt:lpstr>
      <vt:lpstr>Finite temperature properties</vt:lpstr>
      <vt:lpstr>CALculations of PHAse Diagrams (CALPHAD)</vt:lpstr>
      <vt:lpstr>Ti-Mo-Nb-(Sn)-Ta-Zr Database Objectives</vt:lpstr>
      <vt:lpstr>Pure element thermodynamic benchmark</vt:lpstr>
      <vt:lpstr>Thermodynamic Modeling-Binary Systems</vt:lpstr>
      <vt:lpstr>Ta-Sn Thermodynamic Modeling</vt:lpstr>
      <vt:lpstr>Calculated the pure elements</vt:lpstr>
      <vt:lpstr>Calculated the Stoichiometric compounds</vt:lpstr>
      <vt:lpstr>Enthalpy of Formation and Modeled Parameters</vt:lpstr>
      <vt:lpstr>Thermodynamic Modeling-Ti-X-Y</vt:lpstr>
      <vt:lpstr>PowerPoint Presentation</vt:lpstr>
      <vt:lpstr>Elastic Modeling- Ti-X Cij</vt:lpstr>
      <vt:lpstr>Elastic Modeling- Ti-X-Y Cij</vt:lpstr>
      <vt:lpstr>Calculation of the Young’s modulus</vt:lpstr>
      <vt:lpstr>Ensuring Database Accuracy</vt:lpstr>
      <vt:lpstr>Young’s Modulus Mapping from the Database</vt:lpstr>
      <vt:lpstr>Objectives</vt:lpstr>
      <vt:lpstr>Metastable phase formation-effects E</vt:lpstr>
      <vt:lpstr>Ti-Nb Elastic Data</vt:lpstr>
      <vt:lpstr>Young’s Modulus predicted with phase fractions</vt:lpstr>
      <vt:lpstr>Phase Stability at 0 K of Ti-Nb and Ti-Ta</vt:lpstr>
      <vt:lpstr>Ti-Nb Martensite</vt:lpstr>
      <vt:lpstr>PowerPoint Presentation</vt:lpstr>
      <vt:lpstr>Entropy difference between slow cooled and quenched samples</vt:lpstr>
      <vt:lpstr>Ti-Nb Diffraction Patterns and phase fractions</vt:lpstr>
      <vt:lpstr>Summary</vt:lpstr>
      <vt:lpstr>Future Work</vt:lpstr>
      <vt:lpstr>Acknowledgements</vt:lpstr>
      <vt:lpstr>Backup Slides</vt:lpstr>
      <vt:lpstr>PAW </vt:lpstr>
      <vt:lpstr>PW91 vs PBE</vt:lpstr>
      <vt:lpstr>CALPHAD methodology binary solution phases</vt:lpstr>
      <vt:lpstr>CALPHAD modeling ternary solution phases</vt:lpstr>
      <vt:lpstr>Calphad modeling stoichiometric compounds</vt:lpstr>
      <vt:lpstr>EOS Fitting, Debye Model, Phonon Model</vt:lpstr>
      <vt:lpstr>Debye Scaling Factor</vt:lpstr>
      <vt:lpstr>Partition Function Approach</vt:lpstr>
      <vt:lpstr>Ti-Nb samples</vt:lpstr>
      <vt:lpstr>Neutron Scattering</vt:lpstr>
      <vt:lpstr>Phonon DOS</vt:lpstr>
      <vt:lpstr>Phonon DOS</vt:lpstr>
      <vt:lpstr>Ti-X Relaxation Calculations</vt:lpstr>
      <vt:lpstr>Ti-X-Y Relaxation Calculations</vt:lpstr>
      <vt:lpstr>Thermodynamic Modeling-Binary Systems</vt:lpstr>
      <vt:lpstr>Thermodynamic Modeling-Binary Systems</vt:lpstr>
      <vt:lpstr>Thermodynamic Modeling-Ti-Mo</vt:lpstr>
      <vt:lpstr>Thermodynamic Modeling-Ti-Ta</vt:lpstr>
      <vt:lpstr>Thermodynamic Modeling-Ti-Zr</vt:lpstr>
      <vt:lpstr>Thermodynamic Modeling-Ti-Mo-Nb</vt:lpstr>
      <vt:lpstr>Thermodynamic Modeling-Ti-Mo-Nb</vt:lpstr>
      <vt:lpstr>Thermodynamic Modeling-Ti-Mo-Ta</vt:lpstr>
      <vt:lpstr>Thermodynamic Modeling-Ti-Mo-Zr</vt:lpstr>
      <vt:lpstr>Thermodynamic Modeling-Ti-Nb-Zr</vt:lpstr>
      <vt:lpstr>Sn-Ta System</vt:lpstr>
      <vt:lpstr>Sn-Ta Calculation Details</vt:lpstr>
      <vt:lpstr>Scaling Factor</vt:lpstr>
      <vt:lpstr>Dispersion Curves Sn and Ta</vt:lpstr>
      <vt:lpstr>Dispersion Curves TaSn2 and Ta3Sn</vt:lpstr>
      <vt:lpstr>bcc-Ta Results</vt:lpstr>
      <vt:lpstr>bct-Sn Results</vt:lpstr>
      <vt:lpstr>TaSn2 Results</vt:lpstr>
      <vt:lpstr>Ta3Sn Results</vt:lpstr>
      <vt:lpstr>Phase Diagram</vt:lpstr>
      <vt:lpstr>TaSn2 Results</vt:lpstr>
      <vt:lpstr>Ta3Sn Results</vt:lpstr>
      <vt:lpstr>PowerPoint Presentation</vt:lpstr>
      <vt:lpstr>Liquid Enthalpy of Mixing</vt:lpstr>
      <vt:lpstr>Elastic Theory</vt:lpstr>
      <vt:lpstr>Voigt-Reuss-Hill </vt:lpstr>
      <vt:lpstr>X-C Functional Comparison</vt:lpstr>
      <vt:lpstr>Strain Rate Comparison</vt:lpstr>
      <vt:lpstr>Ti-X C11</vt:lpstr>
      <vt:lpstr>Ti-X-Y C11</vt:lpstr>
      <vt:lpstr>Ti-X-Y C11</vt:lpstr>
      <vt:lpstr>Ti-X C12</vt:lpstr>
      <vt:lpstr>Ti-X-Y C12</vt:lpstr>
      <vt:lpstr>Ti-X-Y C12</vt:lpstr>
      <vt:lpstr>Ti-X C44</vt:lpstr>
      <vt:lpstr>Ti-X-Y C44</vt:lpstr>
      <vt:lpstr>Ti-X-Y C44</vt:lpstr>
      <vt:lpstr>C11-C12</vt:lpstr>
      <vt:lpstr>Ti-X E</vt:lpstr>
      <vt:lpstr>Ti-X-Y E</vt:lpstr>
      <vt:lpstr>Ti-X-Y E</vt:lpstr>
      <vt:lpstr>Ti-X B</vt:lpstr>
      <vt:lpstr>Ti-X-Y B</vt:lpstr>
      <vt:lpstr>Ti-X-Y B</vt:lpstr>
      <vt:lpstr>Ti-X G</vt:lpstr>
      <vt:lpstr>Ti-X-Y G</vt:lpstr>
      <vt:lpstr>Ti-X-Y G</vt:lpstr>
      <vt:lpstr>PowerPoint Presentation</vt:lpstr>
      <vt:lpstr>PowerPoint Presentation</vt:lpstr>
      <vt:lpstr>α”</vt:lpstr>
      <vt:lpstr>ω</vt:lpstr>
      <vt:lpstr>hcp</vt:lpstr>
    </vt:vector>
  </TitlesOfParts>
  <Company>Penn State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CASSIE LOU NOELLE MARKER</dc:creator>
  <cp:lastModifiedBy>Cassie Marker</cp:lastModifiedBy>
  <cp:revision>318</cp:revision>
  <dcterms:created xsi:type="dcterms:W3CDTF">2016-01-29T17:39:31Z</dcterms:created>
  <dcterms:modified xsi:type="dcterms:W3CDTF">2017-05-02T19:01:02Z</dcterms:modified>
</cp:coreProperties>
</file>